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8" r:id="rId6"/>
    <p:sldId id="300" r:id="rId7"/>
    <p:sldId id="304" r:id="rId8"/>
    <p:sldId id="311" r:id="rId9"/>
    <p:sldId id="301" r:id="rId10"/>
    <p:sldId id="286" r:id="rId11"/>
    <p:sldId id="283" r:id="rId12"/>
    <p:sldId id="317" r:id="rId13"/>
    <p:sldId id="284" r:id="rId14"/>
    <p:sldId id="316" r:id="rId15"/>
    <p:sldId id="285" r:id="rId16"/>
    <p:sldId id="292" r:id="rId17"/>
    <p:sldId id="296" r:id="rId18"/>
    <p:sldId id="297" r:id="rId19"/>
    <p:sldId id="271" r:id="rId20"/>
    <p:sldId id="309" r:id="rId21"/>
    <p:sldId id="302" r:id="rId22"/>
    <p:sldId id="295" r:id="rId23"/>
    <p:sldId id="315" r:id="rId24"/>
    <p:sldId id="289" r:id="rId25"/>
    <p:sldId id="299" r:id="rId26"/>
    <p:sldId id="310" r:id="rId27"/>
    <p:sldId id="314" r:id="rId28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A1A00"/>
    <a:srgbClr val="362100"/>
    <a:srgbClr val="009999"/>
    <a:srgbClr val="FFCC00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31" autoAdjust="0"/>
  </p:normalViewPr>
  <p:slideViewPr>
    <p:cSldViewPr>
      <p:cViewPr varScale="1">
        <p:scale>
          <a:sx n="56" d="100"/>
          <a:sy n="56" d="100"/>
        </p:scale>
        <p:origin x="128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4A0FEA38-F862-4F51-AC9E-9FAD38F1A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76B8C-4C41-4F90-BC56-A62A7D3FD4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AE42A-B107-4618-81E1-F6679D0A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2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shows that a child who</a:t>
            </a:r>
            <a:r>
              <a:rPr lang="en-US" baseline="0" dirty="0" smtClean="0"/>
              <a:t> go to colleges and earns a Bachelors degree at a university will make $1 million dollars more over than their lifetime than a high school graduate.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AE42A-B107-4618-81E1-F6679D0A9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9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AE42A-B107-4618-81E1-F6679D0A93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9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 build the dream of going</a:t>
            </a:r>
            <a:r>
              <a:rPr lang="en-US" baseline="0" dirty="0" smtClean="0"/>
              <a:t> to college for your child?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College visits </a:t>
            </a:r>
            <a:r>
              <a:rPr lang="en-US" baseline="0" dirty="0" smtClean="0"/>
              <a:t>– you can go on a campus tour at any age or just walk around campus on your own so your child understands what college feels like.  Idea:  when you go on vacation somewhere, find out what colleges or universities are nearby and stop to visit.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AE42A-B107-4618-81E1-F6679D0A93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baseline="0" dirty="0" smtClean="0"/>
              <a:t> minutes – ask parents to share ideas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AE42A-B107-4618-81E1-F6679D0A93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with Teachers</a:t>
            </a:r>
            <a:r>
              <a:rPr lang="en-US" sz="10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to know their teachers and communicate frequently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wait for their Report Card to find out there is a problem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Involved &amp; Become a Parent Volunteer</a:t>
            </a:r>
          </a:p>
          <a:p>
            <a:pPr lvl="1">
              <a:spcBef>
                <a:spcPts val="600"/>
              </a:spcBef>
              <a:defRPr/>
            </a:pPr>
            <a:endParaRPr lang="en-US" altLang="en-US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  <a:r>
              <a:rPr lang="en-US" altLang="en-US" sz="10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- </a:t>
            </a:r>
            <a:r>
              <a:rPr lang="en-US" alt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TV while studying or doing homework; but Music is Okay</a:t>
            </a:r>
            <a:endParaRPr lang="en-US" altLang="en-US" sz="1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Bi-Lingual</a:t>
            </a:r>
            <a:r>
              <a:rPr lang="en-US" altLang="en-US" sz="10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 how important knowing two languages is for future success. </a:t>
            </a: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shows that c</a:t>
            </a:r>
            <a:r>
              <a:rPr lang="en-US" sz="10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hildren learn languages faster and easier before the age of 13. </a:t>
            </a:r>
            <a:endParaRPr lang="en-US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AE42A-B107-4618-81E1-F6679D0A93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3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California’s 529 Saving Accounts – Scholar Share is the State’s official administrator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When you contribute to the ScholarShare College Savings Plan (ScholarShare), any account earnings are federal and California income tax-deferred. Plus, distributions used to pay for qualified higher education expenses will be free from federal and California income tax. Non-qualified withdrawals may be subject to federal and state taxes and the additional federal 10% tax.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Payroll deduction for ScholarShare is a convenient and flexible method to contribute to your existing ScholarShare account. If your employer offers this benefit, you can contribute from your paycheck for as little as $15 per pay period. You can stop, start or change your deduction amount at any time.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A2505A-D11F-4543-BDD6-0808657AC354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327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Athletics</a:t>
            </a:r>
            <a:r>
              <a:rPr lang="en-US" baseline="0" dirty="0" smtClean="0">
                <a:solidFill>
                  <a:schemeClr val="tx1"/>
                </a:solidFill>
              </a:rPr>
              <a:t> – scholarships are given only at Division 1 Colleges – not all colleges or universities give out athletic scholarships.  Very competitive.  Good grades are extremely important to getting recruited.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AE42A-B107-4618-81E1-F6679D0A93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California’s 529 Saving Accounts – Scholar Share is the State’s official administrator 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When you contribute to the </a:t>
            </a:r>
            <a:r>
              <a:rPr lang="en-US" altLang="en-US" dirty="0" err="1" smtClean="0">
                <a:latin typeface="Arial" panose="020B0604020202020204" pitchFamily="34" charset="0"/>
              </a:rPr>
              <a:t>ScholarShare</a:t>
            </a:r>
            <a:r>
              <a:rPr lang="en-US" altLang="en-US" dirty="0" smtClean="0">
                <a:latin typeface="Arial" panose="020B0604020202020204" pitchFamily="34" charset="0"/>
              </a:rPr>
              <a:t> College Savings Plan (</a:t>
            </a:r>
            <a:r>
              <a:rPr lang="en-US" altLang="en-US" dirty="0" err="1" smtClean="0">
                <a:latin typeface="Arial" panose="020B0604020202020204" pitchFamily="34" charset="0"/>
              </a:rPr>
              <a:t>ScholarShare</a:t>
            </a:r>
            <a:r>
              <a:rPr lang="en-US" altLang="en-US" dirty="0" smtClean="0">
                <a:latin typeface="Arial" panose="020B0604020202020204" pitchFamily="34" charset="0"/>
              </a:rPr>
              <a:t>), any account earnings are federal and California income tax-deferred. Plus, distributions used to pay for qualified higher education expenses will be free from federal and California income tax. Non-qualified withdrawals may be subject to federal and state taxes and the additional federal 10% tax.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Payroll deduction for </a:t>
            </a:r>
            <a:r>
              <a:rPr lang="en-US" altLang="en-US" dirty="0" err="1" smtClean="0">
                <a:latin typeface="Arial" panose="020B0604020202020204" pitchFamily="34" charset="0"/>
              </a:rPr>
              <a:t>ScholarShare</a:t>
            </a:r>
            <a:r>
              <a:rPr lang="en-US" altLang="en-US" dirty="0" smtClean="0">
                <a:latin typeface="Arial" panose="020B0604020202020204" pitchFamily="34" charset="0"/>
              </a:rPr>
              <a:t> is a convenient and flexible method to contribute to your existing </a:t>
            </a:r>
            <a:r>
              <a:rPr lang="en-US" altLang="en-US" dirty="0" err="1" smtClean="0">
                <a:latin typeface="Arial" panose="020B0604020202020204" pitchFamily="34" charset="0"/>
              </a:rPr>
              <a:t>ScholarShare</a:t>
            </a:r>
            <a:r>
              <a:rPr lang="en-US" altLang="en-US" dirty="0" smtClean="0">
                <a:latin typeface="Arial" panose="020B0604020202020204" pitchFamily="34" charset="0"/>
              </a:rPr>
              <a:t> account. If your employer offers this benefit, you can contribute from your paycheck for as little as $15 per pay period. You can stop, start or change your deduction amount at any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AE42A-B107-4618-81E1-F6679D0A93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88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162438-B665-453D-BCAB-8EE844F2279E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67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00D1BAB-909F-4CDE-88EF-FE246638C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269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7F219-CE87-406F-B835-0A16B93DB2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B4785-F9B5-4186-8782-298F30C206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410201" y="6432909"/>
            <a:ext cx="3105338" cy="279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17" dirty="0" smtClean="0">
                <a:solidFill>
                  <a:schemeClr val="tx2"/>
                </a:solidFill>
                <a:latin typeface="Mission Gothic Light"/>
                <a:cs typeface="Mission Gothic Light"/>
              </a:rPr>
              <a:t>THE LONG BEACH</a:t>
            </a:r>
            <a:r>
              <a:rPr lang="en-US" sz="1217" baseline="0" dirty="0" smtClean="0">
                <a:solidFill>
                  <a:schemeClr val="tx2"/>
                </a:solidFill>
                <a:latin typeface="Mission Gothic Light"/>
                <a:cs typeface="Mission Gothic Light"/>
              </a:rPr>
              <a:t> COLLEGE PROMISE</a:t>
            </a:r>
            <a:endParaRPr lang="en-US" sz="1217" dirty="0">
              <a:solidFill>
                <a:schemeClr val="tx2"/>
              </a:solidFill>
              <a:latin typeface="Mission Gothic Light"/>
              <a:cs typeface="Mission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517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9E9EE-687C-4C0E-B39D-550FD1714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620B53-EF21-4139-BE41-EABFAF4C3A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34379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9326E-10D2-4401-8D4B-4E50C2C6B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849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E00FB-2DC0-44C8-B566-33D53B4E2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468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D275D-B275-4A12-91BC-45AB26D514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1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E06-5456-43C6-9B52-55FD91ADB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9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>
              <a:defRPr/>
            </a:pPr>
            <a:fld id="{9CC7EBD7-011A-456E-A981-7E1E88066E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035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pPr>
              <a:defRPr/>
            </a:pPr>
            <a:fld id="{9D73E3F1-8E8F-49B2-B5BF-8FE4AB7C2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034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24492D42-4558-4976-9897-E66F993E8C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699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olarshare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ctrTitle"/>
          </p:nvPr>
        </p:nvSpPr>
        <p:spPr>
          <a:xfrm rot="20778773">
            <a:off x="1918987" y="1616087"/>
            <a:ext cx="5750010" cy="33818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solidFill>
                  <a:srgbClr val="009999"/>
                </a:solidFill>
              </a:rPr>
              <a:t>OJALA MI HIJO ALCANCE SUS SUEÑOS </a:t>
            </a:r>
            <a:br>
              <a:rPr lang="en-US" sz="4800" b="1" dirty="0" smtClean="0">
                <a:solidFill>
                  <a:srgbClr val="009999"/>
                </a:solidFill>
              </a:rPr>
            </a:br>
            <a:r>
              <a:rPr lang="en-US" sz="4800" b="1" dirty="0" smtClean="0">
                <a:solidFill>
                  <a:srgbClr val="009999"/>
                </a:solidFill>
              </a:rPr>
              <a:t>MEDIANTE EL ESTUDIO</a:t>
            </a:r>
            <a:endParaRPr lang="en-US" sz="4800" b="1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4"/>
          <p:cNvSpPr>
            <a:spLocks noGrp="1"/>
          </p:cNvSpPr>
          <p:nvPr>
            <p:ph type="body" idx="1"/>
          </p:nvPr>
        </p:nvSpPr>
        <p:spPr>
          <a:xfrm>
            <a:off x="1600200" y="228600"/>
            <a:ext cx="7315200" cy="7500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FF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¡HAZ MUCHAS PREGUNTAS!</a:t>
            </a:r>
          </a:p>
          <a:p>
            <a:pPr algn="ctr"/>
            <a:endParaRPr lang="en-US" alt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2184918" y="978694"/>
            <a:ext cx="6934200" cy="5416868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n-US" sz="2800" b="1" u="sng" dirty="0" err="1" smtClean="0">
                <a:solidFill>
                  <a:schemeClr val="tx1"/>
                </a:solidFill>
              </a:rPr>
              <a:t>Haz</a:t>
            </a:r>
            <a:r>
              <a:rPr lang="en-US" alt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chemeClr val="tx1"/>
                </a:solidFill>
              </a:rPr>
              <a:t>preguntas</a:t>
            </a:r>
            <a:r>
              <a:rPr lang="en-US" alt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chemeClr val="tx1"/>
                </a:solidFill>
              </a:rPr>
              <a:t>abiertas</a:t>
            </a:r>
            <a:endParaRPr lang="en-US" altLang="en-US" sz="2800" b="1" u="sng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en-US" sz="2800" dirty="0" err="1" smtClean="0">
                <a:solidFill>
                  <a:schemeClr val="tx1"/>
                </a:solidFill>
              </a:rPr>
              <a:t>Trata</a:t>
            </a:r>
            <a:r>
              <a:rPr lang="en-US" altLang="en-US" sz="2800" dirty="0" smtClean="0">
                <a:solidFill>
                  <a:schemeClr val="tx1"/>
                </a:solidFill>
              </a:rPr>
              <a:t> de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evitar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preguntas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que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pueden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responderse</a:t>
            </a:r>
            <a:r>
              <a:rPr lang="en-US" altLang="en-US" sz="2800" dirty="0" smtClean="0">
                <a:solidFill>
                  <a:schemeClr val="tx1"/>
                </a:solidFill>
              </a:rPr>
              <a:t> con un simple “Si”, “No,” “Nada,” o “Claro”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    </a:t>
            </a:r>
          </a:p>
          <a:p>
            <a:pPr algn="l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800" u="sng" dirty="0" err="1" smtClean="0">
                <a:solidFill>
                  <a:schemeClr val="tx1"/>
                </a:solidFill>
              </a:rPr>
              <a:t>Ejemplo</a:t>
            </a:r>
            <a:r>
              <a:rPr lang="en-US" altLang="en-US" sz="2800" u="sng" dirty="0" smtClean="0">
                <a:solidFill>
                  <a:schemeClr val="tx1"/>
                </a:solidFill>
              </a:rPr>
              <a:t>:</a:t>
            </a:r>
          </a:p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“¿</a:t>
            </a:r>
            <a:r>
              <a:rPr lang="en-US" altLang="en-US" b="1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Cómo</a:t>
            </a: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te</a:t>
            </a: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fue</a:t>
            </a: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en la </a:t>
            </a:r>
            <a:r>
              <a:rPr lang="en-US" altLang="en-US" b="1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escuela</a:t>
            </a: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?”  </a:t>
            </a:r>
          </a:p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vs.</a:t>
            </a:r>
          </a:p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“¿</a:t>
            </a:r>
            <a:r>
              <a:rPr lang="en-US" altLang="en-US" b="1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Qué</a:t>
            </a: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fue</a:t>
            </a: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lo </a:t>
            </a:r>
            <a:r>
              <a:rPr lang="en-US" altLang="en-US" b="1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más</a:t>
            </a: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divertido</a:t>
            </a: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que</a:t>
            </a: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sucedió</a:t>
            </a: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hoy en la </a:t>
            </a:r>
            <a:r>
              <a:rPr lang="en-US" altLang="en-US" b="1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escuela</a:t>
            </a:r>
            <a:r>
              <a:rPr lang="en-US" altLang="en-U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3930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7924801" cy="1311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Berlin Sans FB" panose="020E0602020502020306" pitchFamily="34" charset="0"/>
              </a:rPr>
              <a:t>BUENOS HÁBITOS HOY </a:t>
            </a:r>
            <a:br>
              <a:rPr lang="en-US" sz="3200" b="1" dirty="0" smtClean="0">
                <a:latin typeface="Berlin Sans FB" panose="020E0602020502020306" pitchFamily="34" charset="0"/>
              </a:rPr>
            </a:br>
            <a:r>
              <a:rPr lang="en-US" sz="3200" b="1" dirty="0" smtClean="0">
                <a:latin typeface="Berlin Sans FB" panose="020E0602020502020306" pitchFamily="34" charset="0"/>
              </a:rPr>
              <a:t>= </a:t>
            </a:r>
            <a:br>
              <a:rPr lang="en-US" sz="3200" b="1" dirty="0" smtClean="0">
                <a:latin typeface="Berlin Sans FB" panose="020E0602020502020306" pitchFamily="34" charset="0"/>
              </a:rPr>
            </a:br>
            <a:r>
              <a:rPr lang="en-US" sz="3200" b="1" dirty="0" smtClean="0">
                <a:latin typeface="Berlin Sans FB" panose="020E0602020502020306" pitchFamily="34" charset="0"/>
              </a:rPr>
              <a:t>ÉXITO ACADÉMICO EN EL FUTURO</a:t>
            </a:r>
            <a:endParaRPr lang="en-US" sz="3200" b="1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843088"/>
            <a:ext cx="7924799" cy="478631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Asegúrate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haga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deberes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alt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alt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con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hijos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aliéntalos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lean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casa. </a:t>
            </a:r>
            <a:endParaRPr lang="en-US" alt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alt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tengan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sólidas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habilidades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lectura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escritura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matemáticas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llegar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60821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400" b="1" dirty="0" err="1" smtClean="0">
                <a:solidFill>
                  <a:srgbClr val="FFC000"/>
                </a:solidFill>
                <a:latin typeface="Berlin Sans FB" panose="020E0602020502020306" pitchFamily="34" charset="0"/>
              </a:rPr>
              <a:t>Éxito</a:t>
            </a:r>
            <a:r>
              <a:rPr lang="en-US" altLang="en-US" sz="4400" b="1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C000"/>
                </a:solidFill>
                <a:latin typeface="Berlin Sans FB" panose="020E0602020502020306" pitchFamily="34" charset="0"/>
              </a:rPr>
              <a:t>eSCola</a:t>
            </a:r>
            <a:r>
              <a:rPr lang="en-US" altLang="en-US" sz="4400" b="1" dirty="0" err="1">
                <a:solidFill>
                  <a:srgbClr val="FFC000"/>
                </a:solidFill>
                <a:latin typeface="Berlin Sans FB" panose="020E0602020502020306" pitchFamily="34" charset="0"/>
              </a:rPr>
              <a:t>r</a:t>
            </a:r>
            <a:endParaRPr lang="en-US" altLang="en-US" sz="4400" b="1" dirty="0" smtClean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126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7848600" cy="56388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ts val="3000"/>
              </a:spcBef>
              <a:defRPr/>
            </a:pP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los maestros a menudo</a:t>
            </a:r>
          </a:p>
          <a:p>
            <a:pPr>
              <a:spcBef>
                <a:spcPts val="3000"/>
              </a:spcBef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mirar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TV, o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jugar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videojuegos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con amigos</a:t>
            </a:r>
          </a:p>
          <a:p>
            <a:pPr>
              <a:spcBef>
                <a:spcPts val="3000"/>
              </a:spcBef>
              <a:defRPr/>
            </a:pP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Dispone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tranquilo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estudiar</a:t>
            </a:r>
            <a:endParaRPr lang="en-US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maestros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particulares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necesario</a:t>
            </a:r>
            <a:endParaRPr lang="en-US" alt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idioma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inglés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sigue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usando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idioma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casa  </a:t>
            </a:r>
          </a:p>
          <a:p>
            <a:pPr marL="0" lvl="1" indent="0">
              <a:spcBef>
                <a:spcPts val="800"/>
              </a:spcBef>
              <a:buNone/>
              <a:defRPr/>
            </a:pP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800"/>
              </a:spcBef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la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 –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anótate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Algebra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 (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Geometría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 un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(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Lengua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Extranjera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admisiones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mientras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nota “C”, o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0289990">
            <a:off x="2121839" y="1142721"/>
            <a:ext cx="5242079" cy="3816236"/>
          </a:xfrm>
        </p:spPr>
        <p:txBody>
          <a:bodyPr/>
          <a:lstStyle/>
          <a:p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AYUDA ECONÓMICA, BECAS DE ESTUDIO Y AHORROS PARA LA UNIVERSIDAD </a:t>
            </a:r>
            <a:endParaRPr lang="en-US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03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066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2800" dirty="0" smtClean="0">
                <a:latin typeface="Berlin Sans FB" panose="020E0602020502020306" pitchFamily="34" charset="0"/>
              </a:rPr>
              <a:t>AYUDA ECONÓMICA Y BECAS DE ESTUDIO 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762000" y="906624"/>
            <a:ext cx="7924800" cy="5791200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altLang="en-US" sz="10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BECAS DE ESTUDIO (GRANTS) = $$$ GRATIS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Estatales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Federales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endParaRPr lang="en-US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Altas</a:t>
            </a:r>
            <a:endParaRPr lang="en-US" alt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Especiales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Jóvenes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Crianza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Tenporal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Veteranos</a:t>
            </a:r>
            <a:r>
              <a:rPr lang="en-US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 marL="0" indent="0">
              <a:spcBef>
                <a:spcPts val="36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BECAS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DE ESTUDIO (SCHOLARSHIPS)= $$ GRATIS</a:t>
            </a:r>
          </a:p>
          <a:p>
            <a:pPr marL="0" indent="0">
              <a:spcBef>
                <a:spcPts val="36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PRÉSTAMO PARA ESTUDIANTES (STUDENT LOANS) = NO </a:t>
            </a:r>
            <a:r>
              <a:rPr lang="en-US" altLang="en-US" b="1" dirty="0" err="1" smtClean="0">
                <a:solidFill>
                  <a:schemeClr val="tx1"/>
                </a:solidFill>
              </a:rPr>
              <a:t>es</a:t>
            </a:r>
            <a:r>
              <a:rPr lang="en-US" altLang="en-US" b="1" dirty="0" smtClean="0">
                <a:solidFill>
                  <a:schemeClr val="tx1"/>
                </a:solidFill>
              </a:rPr>
              <a:t> gratis,  hay </a:t>
            </a:r>
            <a:r>
              <a:rPr lang="en-US" altLang="en-US" b="1" dirty="0" err="1" smtClean="0">
                <a:solidFill>
                  <a:schemeClr val="tx1"/>
                </a:solidFill>
              </a:rPr>
              <a:t>que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devolver</a:t>
            </a:r>
            <a:r>
              <a:rPr lang="en-US" altLang="en-US" b="1" dirty="0" smtClean="0">
                <a:solidFill>
                  <a:schemeClr val="tx1"/>
                </a:solidFill>
              </a:rPr>
              <a:t> el </a:t>
            </a:r>
            <a:r>
              <a:rPr lang="en-US" altLang="en-US" b="1" dirty="0" err="1" smtClean="0">
                <a:solidFill>
                  <a:schemeClr val="tx1"/>
                </a:solidFill>
              </a:rPr>
              <a:t>dinero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360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PLANES DE AHORRO PARA EL ESTUDIO  - </a:t>
            </a:r>
            <a:r>
              <a:rPr lang="en-US" altLang="en-US" b="1" dirty="0">
                <a:solidFill>
                  <a:schemeClr val="tx1"/>
                </a:solidFill>
              </a:rPr>
              <a:t>¡</a:t>
            </a:r>
            <a:r>
              <a:rPr lang="en-US" altLang="en-US" b="1" dirty="0" err="1" smtClean="0">
                <a:solidFill>
                  <a:schemeClr val="tx1"/>
                </a:solidFill>
              </a:rPr>
              <a:t>Empieza</a:t>
            </a:r>
            <a:r>
              <a:rPr lang="en-US" altLang="en-US" b="1" dirty="0" smtClean="0">
                <a:solidFill>
                  <a:schemeClr val="tx1"/>
                </a:solidFill>
              </a:rPr>
              <a:t> AHORA! 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sz="2000" b="1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0" indent="0">
              <a:spcBef>
                <a:spcPts val="3000"/>
              </a:spcBef>
              <a:buFontTx/>
              <a:buNone/>
              <a:defRPr/>
            </a:pPr>
            <a:r>
              <a:rPr lang="en-US" b="1" i="1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¿QUIERES SABER MÁS</a:t>
            </a:r>
            <a:r>
              <a:rPr lang="en-US" sz="2000" b="1" i="1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? </a:t>
            </a: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– </a:t>
            </a:r>
            <a:r>
              <a:rPr lang="en-US" sz="20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Averigua</a:t>
            </a: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para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qué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tipo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ayuda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calificas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en</a:t>
            </a: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www.fafsa4caster.ed.gov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77200" cy="762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altLang="en-US" sz="3600" dirty="0" smtClean="0">
                <a:solidFill>
                  <a:schemeClr val="bg1"/>
                </a:solidFill>
              </a:rPr>
              <a:t>BECAS DE ESTUDIO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43339" y="1219200"/>
            <a:ext cx="8001000" cy="6109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914400" lvl="1" indent="-457200" algn="l" eaLnBrk="1" hangingPunct="1">
              <a:spcBef>
                <a:spcPts val="3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Alto </a:t>
            </a:r>
            <a:r>
              <a:rPr lang="en-US" altLang="en-US" b="1" dirty="0" err="1" smtClean="0">
                <a:solidFill>
                  <a:schemeClr val="tx1"/>
                </a:solidFill>
              </a:rPr>
              <a:t>Rendimiento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Académico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marL="914400" lvl="1" indent="-457200" algn="l" eaLnBrk="1" hangingPunct="1">
              <a:spcBef>
                <a:spcPts val="3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b="1" dirty="0" err="1" smtClean="0">
                <a:solidFill>
                  <a:schemeClr val="tx1"/>
                </a:solidFill>
              </a:rPr>
              <a:t>Deportes</a:t>
            </a:r>
            <a:r>
              <a:rPr lang="en-US" altLang="en-US" dirty="0" smtClean="0">
                <a:solidFill>
                  <a:schemeClr val="tx1"/>
                </a:solidFill>
              </a:rPr>
              <a:t>  </a:t>
            </a:r>
            <a:r>
              <a:rPr lang="en-US" altLang="en-US" sz="2400" dirty="0" smtClean="0">
                <a:solidFill>
                  <a:schemeClr val="tx1"/>
                </a:solidFill>
              </a:rPr>
              <a:t>(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las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notas</a:t>
            </a:r>
            <a:r>
              <a:rPr lang="en-US" altLang="en-US" sz="2400" dirty="0" smtClean="0">
                <a:solidFill>
                  <a:schemeClr val="tx1"/>
                </a:solidFill>
              </a:rPr>
              <a:t> son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importantes</a:t>
            </a:r>
            <a:r>
              <a:rPr lang="en-US" altLang="en-US" sz="2400" dirty="0" smtClean="0">
                <a:solidFill>
                  <a:schemeClr val="tx1"/>
                </a:solidFill>
              </a:rPr>
              <a:t>)</a:t>
            </a:r>
          </a:p>
          <a:p>
            <a:pPr marL="914400" lvl="1" indent="-457200" algn="l" eaLnBrk="1" hangingPunct="1">
              <a:spcBef>
                <a:spcPts val="3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b="1" dirty="0" err="1" smtClean="0">
                <a:solidFill>
                  <a:schemeClr val="tx1"/>
                </a:solidFill>
              </a:rPr>
              <a:t>Horas</a:t>
            </a:r>
            <a:r>
              <a:rPr lang="en-US" altLang="en-US" b="1" dirty="0" smtClean="0">
                <a:solidFill>
                  <a:schemeClr val="tx1"/>
                </a:solidFill>
              </a:rPr>
              <a:t> de </a:t>
            </a:r>
            <a:r>
              <a:rPr lang="en-US" altLang="en-US" b="1" dirty="0" err="1" smtClean="0">
                <a:solidFill>
                  <a:schemeClr val="tx1"/>
                </a:solidFill>
              </a:rPr>
              <a:t>Servicio</a:t>
            </a:r>
            <a:r>
              <a:rPr lang="en-US" altLang="en-US" b="1" dirty="0" smtClean="0">
                <a:solidFill>
                  <a:schemeClr val="tx1"/>
                </a:solidFill>
              </a:rPr>
              <a:t> a la </a:t>
            </a:r>
            <a:r>
              <a:rPr lang="en-US" altLang="en-US" b="1" dirty="0" err="1" smtClean="0">
                <a:solidFill>
                  <a:schemeClr val="tx1"/>
                </a:solidFill>
              </a:rPr>
              <a:t>Comunidad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marL="914400" lvl="1" indent="-457200" algn="l" eaLnBrk="1" hangingPunct="1">
              <a:spcBef>
                <a:spcPts val="3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b="1" dirty="0" err="1" smtClean="0">
                <a:solidFill>
                  <a:schemeClr val="tx1"/>
                </a:solidFill>
              </a:rPr>
              <a:t>Desafíos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Familiares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</a:p>
          <a:p>
            <a:pPr lvl="2" algn="l" eaLnBrk="1" hangingPunct="1">
              <a:spcBef>
                <a:spcPts val="600"/>
              </a:spcBef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Padres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inmigrantes</a:t>
            </a:r>
            <a:r>
              <a:rPr lang="en-US" altLang="en-US" sz="1800" dirty="0" smtClean="0">
                <a:solidFill>
                  <a:schemeClr val="tx1"/>
                </a:solidFill>
              </a:rPr>
              <a:t>, </a:t>
            </a:r>
          </a:p>
          <a:p>
            <a:pPr lvl="2" algn="l" eaLnBrk="1" hangingPunct="1">
              <a:spcBef>
                <a:spcPts val="600"/>
              </a:spcBef>
              <a:defRPr/>
            </a:pPr>
            <a:r>
              <a:rPr lang="en-US" altLang="en-US" sz="1800" dirty="0" err="1" smtClean="0">
                <a:solidFill>
                  <a:schemeClr val="tx1"/>
                </a:solidFill>
              </a:rPr>
              <a:t>Ser</a:t>
            </a:r>
            <a:r>
              <a:rPr lang="en-US" altLang="en-US" sz="1800" dirty="0" smtClean="0">
                <a:solidFill>
                  <a:schemeClr val="tx1"/>
                </a:solidFill>
              </a:rPr>
              <a:t> el 1</a:t>
            </a:r>
            <a:r>
              <a:rPr lang="en-US" altLang="en-US" sz="1800" baseline="30000" dirty="0" smtClean="0">
                <a:solidFill>
                  <a:schemeClr val="tx1"/>
                </a:solidFill>
              </a:rPr>
              <a:t>ero</a:t>
            </a:r>
            <a:r>
              <a:rPr lang="en-US" altLang="en-US" sz="1800" dirty="0" smtClean="0">
                <a:solidFill>
                  <a:schemeClr val="tx1"/>
                </a:solidFill>
              </a:rPr>
              <a:t> en la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familia</a:t>
            </a:r>
            <a:r>
              <a:rPr lang="en-US" altLang="en-US" sz="1800" dirty="0" smtClean="0">
                <a:solidFill>
                  <a:schemeClr val="tx1"/>
                </a:solidFill>
              </a:rPr>
              <a:t> en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realizar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estudios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superiores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marL="914400" lvl="1" indent="-457200" algn="l" eaLnBrk="1" hangingPunct="1">
              <a:spcBef>
                <a:spcPts val="3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b="1" dirty="0" err="1" smtClean="0">
                <a:solidFill>
                  <a:schemeClr val="tx1"/>
                </a:solidFill>
              </a:rPr>
              <a:t>Becas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Específicas</a:t>
            </a:r>
            <a:r>
              <a:rPr lang="en-US" altLang="en-US" b="1" dirty="0" smtClean="0">
                <a:solidFill>
                  <a:schemeClr val="tx1"/>
                </a:solidFill>
              </a:rPr>
              <a:t>  </a:t>
            </a:r>
          </a:p>
          <a:p>
            <a:pPr lvl="2" algn="l" eaLnBrk="1" hangingPunct="1">
              <a:spcBef>
                <a:spcPts val="600"/>
              </a:spcBef>
              <a:defRPr/>
            </a:pPr>
            <a:r>
              <a:rPr lang="en-US" altLang="en-US" sz="1800" dirty="0" err="1" smtClean="0">
                <a:solidFill>
                  <a:schemeClr val="tx1"/>
                </a:solidFill>
              </a:rPr>
              <a:t>Alguno</a:t>
            </a:r>
            <a:r>
              <a:rPr lang="en-US" altLang="en-US" sz="1800" dirty="0" smtClean="0">
                <a:solidFill>
                  <a:schemeClr val="tx1"/>
                </a:solidFill>
              </a:rPr>
              <a:t> de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las</a:t>
            </a:r>
            <a:r>
              <a:rPr lang="en-US" altLang="en-US" sz="1800" dirty="0" smtClean="0">
                <a:solidFill>
                  <a:schemeClr val="tx1"/>
                </a:solidFill>
              </a:rPr>
              <a:t> padres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es</a:t>
            </a:r>
            <a:r>
              <a:rPr lang="en-US" altLang="en-US" sz="1800" dirty="0" smtClean="0">
                <a:solidFill>
                  <a:schemeClr val="tx1"/>
                </a:solidFill>
              </a:rPr>
              <a:t> un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veterano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militar</a:t>
            </a:r>
            <a:r>
              <a:rPr lang="en-US" altLang="en-US" sz="1800" dirty="0" smtClean="0">
                <a:solidFill>
                  <a:schemeClr val="tx1"/>
                </a:solidFill>
              </a:rPr>
              <a:t>,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trabajador</a:t>
            </a:r>
            <a:r>
              <a:rPr lang="en-US" altLang="en-US" sz="1800" dirty="0" smtClean="0">
                <a:solidFill>
                  <a:schemeClr val="tx1"/>
                </a:solidFill>
              </a:rPr>
              <a:t> en el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correo</a:t>
            </a:r>
            <a:r>
              <a:rPr lang="en-US" altLang="en-US" sz="1800" dirty="0" smtClean="0">
                <a:solidFill>
                  <a:schemeClr val="tx1"/>
                </a:solidFill>
              </a:rPr>
              <a:t>, etc.</a:t>
            </a:r>
          </a:p>
          <a:p>
            <a:pPr lvl="2" algn="l" eaLnBrk="1" hangingPunct="1">
              <a:spcBef>
                <a:spcPts val="600"/>
              </a:spcBef>
              <a:defRPr/>
            </a:pPr>
            <a:r>
              <a:rPr lang="en-US" altLang="en-US" sz="1800" dirty="0" err="1" smtClean="0">
                <a:solidFill>
                  <a:schemeClr val="tx1"/>
                </a:solidFill>
              </a:rPr>
              <a:t>Jóven</a:t>
            </a:r>
            <a:r>
              <a:rPr lang="en-US" altLang="en-US" sz="1800" dirty="0" smtClean="0">
                <a:solidFill>
                  <a:schemeClr val="tx1"/>
                </a:solidFill>
              </a:rPr>
              <a:t> con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objetivos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profesionales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especificos</a:t>
            </a:r>
            <a:r>
              <a:rPr lang="en-US" altLang="en-US" sz="1800" dirty="0" smtClean="0">
                <a:solidFill>
                  <a:schemeClr val="tx1"/>
                </a:solidFill>
              </a:rPr>
              <a:t>, 1</a:t>
            </a:r>
            <a:r>
              <a:rPr lang="en-US" altLang="en-US" sz="1800" baseline="30000" dirty="0" smtClean="0">
                <a:solidFill>
                  <a:schemeClr val="tx1"/>
                </a:solidFill>
              </a:rPr>
              <a:t>ero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ir</a:t>
            </a:r>
            <a:r>
              <a:rPr lang="en-US" altLang="en-US" sz="1800" dirty="0" smtClean="0">
                <a:solidFill>
                  <a:schemeClr val="tx1"/>
                </a:solidFill>
              </a:rPr>
              <a:t> a la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universidad</a:t>
            </a:r>
            <a:r>
              <a:rPr lang="en-US" altLang="en-US" sz="1800" dirty="0" smtClean="0">
                <a:solidFill>
                  <a:schemeClr val="tx1"/>
                </a:solidFill>
              </a:rPr>
              <a:t>, etc.</a:t>
            </a:r>
          </a:p>
          <a:p>
            <a:pPr marL="914400" lvl="2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endParaRPr lang="en-US" altLang="en-US" sz="1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5455"/>
            <a:ext cx="84582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3"/>
                </a:solidFill>
                <a:latin typeface="Agency FB" pitchFamily="34" charset="0"/>
              </a:rPr>
              <a:t>EJEMPLO DE UN PLAN DE AHORROS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189855"/>
            <a:ext cx="7772400" cy="23241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Plan de </a:t>
            </a:r>
            <a:r>
              <a:rPr lang="en-US" sz="2800" dirty="0" err="1" smtClean="0">
                <a:solidFill>
                  <a:schemeClr val="tx1"/>
                </a:solidFill>
              </a:rPr>
              <a:t>Ahorro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Fondos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para</a:t>
            </a:r>
            <a:r>
              <a:rPr lang="en-US" sz="2800" dirty="0" smtClean="0">
                <a:solidFill>
                  <a:schemeClr val="tx1"/>
                </a:solidFill>
              </a:rPr>
              <a:t> la Universidad: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$10 </a:t>
            </a:r>
            <a:r>
              <a:rPr lang="en-US" sz="2400" dirty="0" err="1" smtClean="0">
                <a:solidFill>
                  <a:schemeClr val="tx1"/>
                </a:solidFill>
              </a:rPr>
              <a:t>por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mes</a:t>
            </a:r>
            <a:r>
              <a:rPr lang="en-US" sz="2400" dirty="0" smtClean="0">
                <a:solidFill>
                  <a:schemeClr val="tx1"/>
                </a:solidFill>
              </a:rPr>
              <a:t>     = $120 </a:t>
            </a:r>
            <a:r>
              <a:rPr lang="en-US" sz="2400" dirty="0" err="1" smtClean="0">
                <a:solidFill>
                  <a:schemeClr val="tx1"/>
                </a:solidFill>
              </a:rPr>
              <a:t>por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año</a:t>
            </a:r>
            <a:r>
              <a:rPr lang="en-US" sz="2400" dirty="0" smtClean="0">
                <a:solidFill>
                  <a:schemeClr val="tx1"/>
                </a:solidFill>
              </a:rPr>
              <a:t> x 12 </a:t>
            </a:r>
            <a:r>
              <a:rPr lang="en-US" sz="2400" dirty="0" err="1" smtClean="0">
                <a:solidFill>
                  <a:schemeClr val="tx1"/>
                </a:solidFill>
              </a:rPr>
              <a:t>años</a:t>
            </a:r>
            <a:r>
              <a:rPr lang="en-US" sz="2400" dirty="0" smtClean="0">
                <a:solidFill>
                  <a:schemeClr val="tx1"/>
                </a:solidFill>
              </a:rPr>
              <a:t>	= $ 1,440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$35 </a:t>
            </a:r>
            <a:r>
              <a:rPr lang="en-US" sz="2400" dirty="0" err="1" smtClean="0">
                <a:solidFill>
                  <a:schemeClr val="tx1"/>
                </a:solidFill>
              </a:rPr>
              <a:t>por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mes</a:t>
            </a:r>
            <a:r>
              <a:rPr lang="en-US" sz="2400" dirty="0" smtClean="0">
                <a:solidFill>
                  <a:schemeClr val="tx1"/>
                </a:solidFill>
              </a:rPr>
              <a:t>     = $420 </a:t>
            </a:r>
            <a:r>
              <a:rPr lang="en-US" sz="2400" dirty="0" err="1" smtClean="0">
                <a:solidFill>
                  <a:schemeClr val="tx1"/>
                </a:solidFill>
              </a:rPr>
              <a:t>por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año</a:t>
            </a:r>
            <a:r>
              <a:rPr lang="en-US" sz="2400" dirty="0" smtClean="0">
                <a:solidFill>
                  <a:schemeClr val="tx1"/>
                </a:solidFill>
              </a:rPr>
              <a:t> x 12 </a:t>
            </a:r>
            <a:r>
              <a:rPr lang="en-US" sz="2400" dirty="0" err="1" smtClean="0">
                <a:solidFill>
                  <a:schemeClr val="tx1"/>
                </a:solidFill>
              </a:rPr>
              <a:t>años</a:t>
            </a:r>
            <a:r>
              <a:rPr lang="en-US" sz="2400" dirty="0" smtClean="0">
                <a:solidFill>
                  <a:schemeClr val="tx1"/>
                </a:solidFill>
              </a:rPr>
              <a:t>	= $ 5,040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$100 </a:t>
            </a:r>
            <a:r>
              <a:rPr lang="en-US" sz="2400" dirty="0" err="1" smtClean="0">
                <a:solidFill>
                  <a:schemeClr val="tx1"/>
                </a:solidFill>
              </a:rPr>
              <a:t>por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mes</a:t>
            </a:r>
            <a:r>
              <a:rPr lang="en-US" sz="2400" dirty="0" smtClean="0">
                <a:solidFill>
                  <a:schemeClr val="tx1"/>
                </a:solidFill>
              </a:rPr>
              <a:t>  = $1,200 </a:t>
            </a:r>
            <a:r>
              <a:rPr lang="en-US" sz="2400" dirty="0" err="1" smtClean="0">
                <a:solidFill>
                  <a:schemeClr val="tx1"/>
                </a:solidFill>
              </a:rPr>
              <a:t>por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año</a:t>
            </a:r>
            <a:r>
              <a:rPr lang="en-US" sz="2400" dirty="0" smtClean="0">
                <a:solidFill>
                  <a:schemeClr val="tx1"/>
                </a:solidFill>
              </a:rPr>
              <a:t> x 12 </a:t>
            </a:r>
            <a:r>
              <a:rPr lang="en-US" sz="2400" dirty="0" err="1" smtClean="0">
                <a:solidFill>
                  <a:schemeClr val="tx1"/>
                </a:solidFill>
              </a:rPr>
              <a:t>años</a:t>
            </a:r>
            <a:r>
              <a:rPr lang="en-US" sz="2400" dirty="0" smtClean="0">
                <a:solidFill>
                  <a:schemeClr val="tx1"/>
                </a:solidFill>
              </a:rPr>
              <a:t>= $14,400</a:t>
            </a:r>
            <a:endParaRPr lang="en-US" b="1" dirty="0" smtClean="0">
              <a:latin typeface="Lucida Sans" pitchFamily="34" charset="0"/>
            </a:endParaRPr>
          </a:p>
        </p:txBody>
      </p:sp>
      <p:pic>
        <p:nvPicPr>
          <p:cNvPr id="22532" name="Picture 6" descr="bd0529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8828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098" y="3810000"/>
            <a:ext cx="8305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Plan de </a:t>
            </a:r>
            <a:r>
              <a:rPr lang="en-US" sz="2400" b="1" dirty="0" err="1" smtClean="0"/>
              <a:t>Ahorro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Educativo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Scholar Share</a:t>
            </a:r>
            <a:r>
              <a:rPr lang="en-US" sz="2400" b="1" dirty="0" smtClean="0"/>
              <a:t> de California</a:t>
            </a:r>
            <a:r>
              <a:rPr lang="en-US" sz="2400" dirty="0" smtClean="0"/>
              <a:t>.   </a:t>
            </a:r>
          </a:p>
          <a:p>
            <a:pPr algn="ctr">
              <a:spcBef>
                <a:spcPts val="1200"/>
              </a:spcBef>
            </a:pP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ahorrar</a:t>
            </a:r>
            <a:r>
              <a:rPr lang="en-US" dirty="0" smtClean="0"/>
              <a:t> </a:t>
            </a:r>
            <a:r>
              <a:rPr lang="en-US" dirty="0" err="1" smtClean="0"/>
              <a:t>dinero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superiores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libre</a:t>
            </a:r>
            <a:r>
              <a:rPr lang="en-US" i="1" dirty="0" smtClean="0">
                <a:solidFill>
                  <a:srgbClr val="FF0000"/>
                </a:solidFill>
              </a:rPr>
              <a:t> de </a:t>
            </a:r>
            <a:r>
              <a:rPr lang="en-US" i="1" dirty="0" err="1" smtClean="0">
                <a:solidFill>
                  <a:srgbClr val="FF0000"/>
                </a:solidFill>
              </a:rPr>
              <a:t>impuestos</a:t>
            </a:r>
            <a:r>
              <a:rPr lang="en-US" dirty="0" smtClean="0"/>
              <a:t>.  </a:t>
            </a:r>
            <a:r>
              <a:rPr lang="en-US" dirty="0" err="1" smtClean="0"/>
              <a:t>Es</a:t>
            </a:r>
            <a:r>
              <a:rPr lang="en-US" dirty="0" smtClean="0"/>
              <a:t> un Plan 529</a:t>
            </a:r>
            <a:endParaRPr lang="en-US" alt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     </a:t>
            </a:r>
            <a:endParaRPr lang="en-US" altLang="en-US" sz="3600" dirty="0"/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altLang="en-US" sz="2400" b="1" dirty="0" smtClean="0"/>
              <a:t>PLAN DE AHORRO EDUCATIVO </a:t>
            </a:r>
            <a:r>
              <a:rPr lang="en-US" altLang="en-US" sz="2400" b="1" i="1" dirty="0" smtClean="0"/>
              <a:t>SCHOLAR SHARE</a:t>
            </a:r>
            <a:r>
              <a:rPr lang="en-US" altLang="en-US" sz="2400" b="1" dirty="0" smtClean="0"/>
              <a:t>      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FFCC00"/>
                </a:solidFill>
              </a:rPr>
              <a:t>¡LIBRE DE IMPUESTOS FEDERALES Y ESTATALES!  </a:t>
            </a:r>
            <a:endParaRPr lang="en-US" altLang="en-US" sz="2000" b="1" dirty="0">
              <a:solidFill>
                <a:srgbClr val="FFCC00"/>
              </a:solidFill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altLang="en-US" sz="3600" dirty="0" smtClean="0">
                <a:hlinkClick r:id="rId4"/>
              </a:rPr>
              <a:t>www.scholarshare.com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90334">
            <a:off x="2431975" y="1710515"/>
            <a:ext cx="6295784" cy="196630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¿PREGUNTAS ACERCA DE AYUDA ECONÓMICA O BECAS?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26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06624" y="762000"/>
            <a:ext cx="7738814" cy="439498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Berlin Sans FB" panose="020E0602020502020306" pitchFamily="34" charset="0"/>
              </a:rPr>
              <a:t>SISTEMA </a:t>
            </a:r>
            <a:br>
              <a:rPr lang="en-US" sz="4400" b="1" dirty="0" smtClean="0">
                <a:latin typeface="Berlin Sans FB" panose="020E0602020502020306" pitchFamily="34" charset="0"/>
              </a:rPr>
            </a:br>
            <a:r>
              <a:rPr lang="en-US" sz="4400" b="1" dirty="0" smtClean="0">
                <a:latin typeface="Berlin Sans FB" panose="020E0602020502020306" pitchFamily="34" charset="0"/>
              </a:rPr>
              <a:t>DE ESTUDIOS SUPERIORES </a:t>
            </a:r>
            <a:br>
              <a:rPr lang="en-US" sz="4400" b="1" dirty="0" smtClean="0">
                <a:latin typeface="Berlin Sans FB" panose="020E0602020502020306" pitchFamily="34" charset="0"/>
              </a:rPr>
            </a:br>
            <a:r>
              <a:rPr lang="en-US" sz="4400" b="1" dirty="0" smtClean="0">
                <a:latin typeface="Berlin Sans FB" panose="020E0602020502020306" pitchFamily="34" charset="0"/>
              </a:rPr>
              <a:t>EN </a:t>
            </a:r>
            <a:br>
              <a:rPr lang="en-US" sz="4400" b="1" dirty="0" smtClean="0">
                <a:latin typeface="Berlin Sans FB" panose="020E0602020502020306" pitchFamily="34" charset="0"/>
              </a:rPr>
            </a:br>
            <a:r>
              <a:rPr lang="en-US" sz="4400" b="1" dirty="0" smtClean="0">
                <a:latin typeface="Berlin Sans FB" panose="020E0602020502020306" pitchFamily="34" charset="0"/>
              </a:rPr>
              <a:t>CALIFORNIA</a:t>
            </a:r>
            <a:endParaRPr lang="en-US" sz="4400" b="1" dirty="0">
              <a:latin typeface="Berlin Sans FB" panose="020E0602020502020306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914400" y="5979197"/>
            <a:ext cx="7467600" cy="74227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ESPERAN LAS INSTITUCIONES DE ESTUDIO SUPERIOR?</a:t>
            </a:r>
            <a:endParaRPr lang="en-US" sz="4800" dirty="0"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43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09598" y="1524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latin typeface="Berlin Sans FB" panose="020E0602020502020306" pitchFamily="34" charset="0"/>
                <a:cs typeface="Arial" charset="0"/>
              </a:rPr>
              <a:t>NIVELES EDUCATIVOS</a:t>
            </a:r>
            <a:endParaRPr lang="en-US" sz="2800" b="1" dirty="0">
              <a:latin typeface="Berlin Sans FB" panose="020E0602020502020306" pitchFamily="34" charset="0"/>
              <a:cs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04800" y="5257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2743200" y="4419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743200" y="4419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4114800" y="3505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114800" y="3505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55626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5626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7010400" y="1905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7010400" y="1905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086599" y="1966119"/>
            <a:ext cx="2057399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500" b="1" dirty="0" err="1" smtClean="0">
                <a:latin typeface="Berlin Sans FB" panose="020E0602020502020306" pitchFamily="34" charset="0"/>
                <a:cs typeface="Arial" panose="020B0604020202020204" pitchFamily="34" charset="0"/>
              </a:rPr>
              <a:t>TíTULO</a:t>
            </a:r>
            <a:r>
              <a:rPr lang="en-US" altLang="en-US" sz="1500" b="1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 DE DOCTORADO DEGREE</a:t>
            </a:r>
            <a:endParaRPr lang="en-US" altLang="en-US" sz="1500" b="1" dirty="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1600" dirty="0" err="1" smtClean="0">
                <a:latin typeface="Berlin Sans FB" panose="020E0602020502020306" pitchFamily="34" charset="0"/>
                <a:cs typeface="Arial" panose="020B0604020202020204" pitchFamily="34" charset="0"/>
              </a:rPr>
              <a:t>Universitario</a:t>
            </a:r>
            <a:endParaRPr lang="en-US" altLang="en-US" sz="1600" dirty="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1600" dirty="0">
                <a:latin typeface="Berlin Sans FB" panose="020E0602020502020306" pitchFamily="34" charset="0"/>
                <a:cs typeface="Arial" panose="020B0604020202020204" pitchFamily="34" charset="0"/>
              </a:rPr>
              <a:t>3 – 6 </a:t>
            </a:r>
            <a:r>
              <a:rPr lang="en-US" altLang="en-US" sz="1600" dirty="0" err="1" smtClean="0">
                <a:latin typeface="Berlin Sans FB" panose="020E0602020502020306" pitchFamily="34" charset="0"/>
                <a:cs typeface="Arial" panose="020B0604020202020204" pitchFamily="34" charset="0"/>
              </a:rPr>
              <a:t>años</a:t>
            </a:r>
            <a:endParaRPr lang="en-US" altLang="en-US" sz="1600" dirty="0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714998" y="2895600"/>
            <a:ext cx="19812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1" dirty="0" err="1" smtClean="0">
                <a:latin typeface="Berlin Sans FB" panose="020E0602020502020306" pitchFamily="34" charset="0"/>
                <a:cs typeface="Arial" panose="020B0604020202020204" pitchFamily="34" charset="0"/>
              </a:rPr>
              <a:t>MAESTRíA</a:t>
            </a:r>
            <a:endParaRPr lang="en-US" altLang="en-US" sz="1600" b="1" dirty="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1600" dirty="0" err="1" smtClean="0">
                <a:latin typeface="Berlin Sans FB" panose="020E0602020502020306" pitchFamily="34" charset="0"/>
                <a:cs typeface="Arial" panose="020B0604020202020204" pitchFamily="34" charset="0"/>
              </a:rPr>
              <a:t>Universitaria</a:t>
            </a:r>
            <a:endParaRPr lang="en-US" altLang="en-US" sz="1600" dirty="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16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3 – 4 </a:t>
            </a:r>
            <a:r>
              <a:rPr lang="en-US" altLang="en-US" sz="1600" dirty="0" err="1" smtClean="0">
                <a:latin typeface="Berlin Sans FB" panose="020E0602020502020306" pitchFamily="34" charset="0"/>
                <a:cs typeface="Arial" panose="020B0604020202020204" pitchFamily="34" charset="0"/>
              </a:rPr>
              <a:t>años</a:t>
            </a:r>
            <a:endParaRPr lang="en-US" altLang="en-US" sz="1600" dirty="0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190999" y="3667125"/>
            <a:ext cx="251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1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LICENCIATURA </a:t>
            </a:r>
            <a:endParaRPr lang="en-US" altLang="en-US" sz="1600" b="1" dirty="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1600" b="1" dirty="0" err="1" smtClean="0">
                <a:latin typeface="Berlin Sans FB" panose="020E0602020502020306" pitchFamily="34" charset="0"/>
                <a:cs typeface="Arial" panose="020B0604020202020204" pitchFamily="34" charset="0"/>
              </a:rPr>
              <a:t>Universitaria</a:t>
            </a:r>
            <a:endParaRPr lang="en-US" altLang="en-US" sz="1600" b="1" dirty="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16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4 – 5 </a:t>
            </a:r>
            <a:r>
              <a:rPr lang="en-US" altLang="en-US" sz="1600" dirty="0" err="1" smtClean="0">
                <a:latin typeface="Berlin Sans FB" panose="020E0602020502020306" pitchFamily="34" charset="0"/>
                <a:cs typeface="Arial" panose="020B0604020202020204" pitchFamily="34" charset="0"/>
              </a:rPr>
              <a:t>años</a:t>
            </a:r>
            <a:endParaRPr lang="en-US" altLang="en-US" sz="1600" dirty="0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19400" y="4648200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500" b="1" dirty="0" err="1" smtClean="0">
                <a:latin typeface="Berlin Sans FB" panose="020E0602020502020306" pitchFamily="34" charset="0"/>
                <a:cs typeface="Arial" panose="020B0604020202020204" pitchFamily="34" charset="0"/>
              </a:rPr>
              <a:t>TíTULO</a:t>
            </a:r>
            <a:r>
              <a:rPr lang="en-US" altLang="en-US" sz="1500" b="1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 DE ASOCIADO</a:t>
            </a:r>
            <a:endParaRPr lang="en-US" altLang="en-US" sz="1500" b="1" dirty="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1500" dirty="0">
                <a:latin typeface="Berlin Sans FB" panose="020E0602020502020306" pitchFamily="34" charset="0"/>
                <a:cs typeface="Arial" panose="020B0604020202020204" pitchFamily="34" charset="0"/>
              </a:rPr>
              <a:t>Community College</a:t>
            </a:r>
          </a:p>
          <a:p>
            <a:pPr algn="l" eaLnBrk="1" hangingPunct="1"/>
            <a:r>
              <a:rPr lang="en-US" altLang="en-US" sz="1500" dirty="0">
                <a:latin typeface="Berlin Sans FB" panose="020E0602020502020306" pitchFamily="34" charset="0"/>
                <a:cs typeface="Arial" panose="020B0604020202020204" pitchFamily="34" charset="0"/>
              </a:rPr>
              <a:t>2 – 3 </a:t>
            </a:r>
            <a:r>
              <a:rPr lang="en-US" altLang="en-US" sz="1500" dirty="0" err="1" smtClean="0">
                <a:latin typeface="Berlin Sans FB" panose="020E0602020502020306" pitchFamily="34" charset="0"/>
                <a:cs typeface="Arial" panose="020B0604020202020204" pitchFamily="34" charset="0"/>
              </a:rPr>
              <a:t>años</a:t>
            </a:r>
            <a:endParaRPr lang="en-US" altLang="en-US" sz="1500" dirty="0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57200" y="5486400"/>
            <a:ext cx="228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600" b="1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CERTIFICADOS DE CAPACITACIÓN PROFESIONAL</a:t>
            </a:r>
            <a:endParaRPr lang="en-US" altLang="en-US" sz="1600" b="1" dirty="0"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1600" dirty="0">
                <a:latin typeface="Berlin Sans FB" panose="020E0602020502020306" pitchFamily="34" charset="0"/>
                <a:cs typeface="Arial" panose="020B0604020202020204" pitchFamily="34" charset="0"/>
              </a:rPr>
              <a:t>Community College</a:t>
            </a:r>
          </a:p>
          <a:p>
            <a:pPr algn="l" eaLnBrk="1" hangingPunct="1"/>
            <a:r>
              <a:rPr lang="en-US" altLang="en-US" sz="1600" dirty="0">
                <a:latin typeface="Berlin Sans FB" panose="020E0602020502020306" pitchFamily="34" charset="0"/>
                <a:cs typeface="Arial" panose="020B0604020202020204" pitchFamily="34" charset="0"/>
              </a:rPr>
              <a:t>1 – </a:t>
            </a:r>
            <a:r>
              <a:rPr lang="en-US" altLang="en-US" sz="16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2 </a:t>
            </a:r>
            <a:r>
              <a:rPr lang="en-US" altLang="en-US" sz="1600" dirty="0" err="1" smtClean="0">
                <a:latin typeface="Berlin Sans FB" panose="020E0602020502020306" pitchFamily="34" charset="0"/>
                <a:cs typeface="Arial" panose="020B0604020202020204" pitchFamily="34" charset="0"/>
              </a:rPr>
              <a:t>años</a:t>
            </a:r>
            <a:endParaRPr lang="en-US" altLang="en-US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4800600" y="762000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V="1">
            <a:off x="0" y="2362200"/>
            <a:ext cx="480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5638800" y="5181600"/>
            <a:ext cx="3581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5638800" y="5181600"/>
            <a:ext cx="0" cy="1676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219273"/>
            <a:ext cx="3505200" cy="1638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762000"/>
            <a:ext cx="46481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3"/>
                </a:solidFill>
                <a:latin typeface="Berlin Sans FB" panose="020E0602020502020306" pitchFamily="34" charset="0"/>
              </a:rPr>
              <a:t>TEMAS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524000"/>
            <a:ext cx="6781800" cy="5257800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gency FB" pitchFamily="34" charset="0"/>
            </a:endParaRPr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¿Vale la 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pena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hacer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estudios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superiores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?</a:t>
            </a:r>
          </a:p>
          <a:p>
            <a:pPr marL="457200" indent="-457200">
              <a:spcBef>
                <a:spcPts val="300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¿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Cómo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puedo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ayudar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a mi 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hijo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hoy a 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prepararse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para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ir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a la Universidad?</a:t>
            </a:r>
          </a:p>
          <a:p>
            <a:pPr marL="457200" indent="-457200">
              <a:spcBef>
                <a:spcPts val="3000"/>
              </a:spcBef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Ayuda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conómica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&amp; 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Becas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estudio</a:t>
            </a:r>
            <a:endParaRPr lang="en-US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457200" indent="-457200">
              <a:spcBef>
                <a:spcPts val="3000"/>
              </a:spcBef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Sistema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u</a:t>
            </a:r>
            <a:r>
              <a:rPr lang="en-US" sz="28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niversitario</a:t>
            </a:r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de California</a:t>
            </a:r>
            <a:endParaRPr lang="en-US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457200" indent="-457200">
              <a:spcBef>
                <a:spcPts val="1800"/>
              </a:spcBef>
              <a:defRPr/>
            </a:pPr>
            <a:endParaRPr lang="en-US" sz="3200" dirty="0">
              <a:solidFill>
                <a:schemeClr val="tx1"/>
              </a:solidFill>
              <a:latin typeface="Agency FB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Agency FB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000" dirty="0" smtClean="0">
              <a:latin typeface="Agency FB" pitchFamily="34" charset="0"/>
            </a:endParaRPr>
          </a:p>
        </p:txBody>
      </p:sp>
      <p:pic>
        <p:nvPicPr>
          <p:cNvPr id="7172" name="Picture 8" descr="MCj03825770000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Documents and Settings\Hilda.Bender\My Documents\My Pictures\WB08_HTH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4"/>
          <a:stretch/>
        </p:blipFill>
        <p:spPr bwMode="auto">
          <a:xfrm>
            <a:off x="76200" y="152400"/>
            <a:ext cx="1915643" cy="2449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ancellor's Office logo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4478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685800" y="2514600"/>
            <a:ext cx="728663" cy="2743200"/>
          </a:xfrm>
          <a:prstGeom prst="upArrow">
            <a:avLst>
              <a:gd name="adj1" fmla="val 50000"/>
              <a:gd name="adj2" fmla="val 94118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solidFill>
                <a:srgbClr val="FFC000"/>
              </a:solidFill>
            </a:endParaRPr>
          </a:p>
        </p:txBody>
      </p:sp>
      <p:pic>
        <p:nvPicPr>
          <p:cNvPr id="5124" name="Picture 4" descr="c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151447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048000" y="2514600"/>
            <a:ext cx="727075" cy="2895600"/>
          </a:xfrm>
          <a:prstGeom prst="upArrow">
            <a:avLst>
              <a:gd name="adj1" fmla="val 50000"/>
              <a:gd name="adj2" fmla="val 9956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5126" name="Picture 6" descr="UC_UN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15541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334000" y="2590800"/>
            <a:ext cx="720725" cy="2819400"/>
          </a:xfrm>
          <a:prstGeom prst="upArrow">
            <a:avLst>
              <a:gd name="adj1" fmla="val 50000"/>
              <a:gd name="adj2" fmla="val 9779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pic>
        <p:nvPicPr>
          <p:cNvPr id="5128" name="Picture 8" descr="aic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14049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696200" y="2514600"/>
            <a:ext cx="722313" cy="2895600"/>
          </a:xfrm>
          <a:prstGeom prst="upArrow">
            <a:avLst>
              <a:gd name="adj1" fmla="val 50000"/>
              <a:gd name="adj2" fmla="val 10022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685800" y="5257800"/>
            <a:ext cx="8153400" cy="12366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990600" y="5334000"/>
            <a:ext cx="739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rebuchet MS" panose="020B0603020202020204" pitchFamily="34" charset="0"/>
              </a:rPr>
              <a:t>Los </a:t>
            </a:r>
            <a:r>
              <a:rPr lang="en-US" altLang="en-US" sz="2800" b="1" dirty="0" err="1" smtClean="0">
                <a:latin typeface="Trebuchet MS" panose="020B0603020202020204" pitchFamily="34" charset="0"/>
              </a:rPr>
              <a:t>Cuatro</a:t>
            </a:r>
            <a:r>
              <a:rPr lang="en-US" altLang="en-US" sz="2800" b="1" dirty="0" smtClean="0">
                <a:latin typeface="Trebuchet MS" panose="020B0603020202020204" pitchFamily="34" charset="0"/>
              </a:rPr>
              <a:t> </a:t>
            </a:r>
            <a:r>
              <a:rPr lang="en-US" altLang="en-US" sz="2800" b="1" dirty="0" err="1" smtClean="0">
                <a:latin typeface="Trebuchet MS" panose="020B0603020202020204" pitchFamily="34" charset="0"/>
              </a:rPr>
              <a:t>Sistemas</a:t>
            </a:r>
            <a:r>
              <a:rPr lang="en-US" altLang="en-US" sz="2800" b="1" dirty="0" smtClean="0">
                <a:latin typeface="Trebuchet MS" panose="020B0603020202020204" pitchFamily="34" charset="0"/>
              </a:rPr>
              <a:t> de la </a:t>
            </a:r>
            <a:r>
              <a:rPr lang="en-US" altLang="en-US" sz="2800" b="1" dirty="0" err="1" smtClean="0">
                <a:latin typeface="Trebuchet MS" panose="020B0603020202020204" pitchFamily="34" charset="0"/>
              </a:rPr>
              <a:t>Educación</a:t>
            </a:r>
            <a:r>
              <a:rPr lang="en-US" altLang="en-US" sz="2800" b="1" dirty="0" smtClean="0">
                <a:latin typeface="Trebuchet MS" panose="020B0603020202020204" pitchFamily="34" charset="0"/>
              </a:rPr>
              <a:t> Superior en </a:t>
            </a:r>
            <a:r>
              <a:rPr lang="en-US" altLang="en-US" sz="2800" b="1" dirty="0">
                <a:latin typeface="Trebuchet MS" panose="020B0603020202020204" pitchFamily="34" charset="0"/>
              </a:rPr>
              <a:t>California</a:t>
            </a:r>
          </a:p>
        </p:txBody>
      </p:sp>
    </p:spTree>
    <p:extLst>
      <p:ext uri="{BB962C8B-B14F-4D97-AF65-F5344CB8AC3E}">
        <p14:creationId xmlns:p14="http://schemas.microsoft.com/office/powerpoint/2010/main" val="27723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SISTEMA UNIVERSITARIO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75704"/>
              </p:ext>
            </p:extLst>
          </p:nvPr>
        </p:nvGraphicFramePr>
        <p:xfrm>
          <a:off x="533400" y="1447800"/>
          <a:ext cx="8382000" cy="4331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478337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3300"/>
                        </a:solidFill>
                      </a:endParaRPr>
                    </a:p>
                  </a:txBody>
                  <a:tcPr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CSU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Privadas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>
                    <a:solidFill>
                      <a:schemeClr val="accent3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Instituciones</a:t>
                      </a:r>
                      <a:r>
                        <a:rPr lang="en-US" sz="1600" b="1" baseline="0" dirty="0" smtClean="0"/>
                        <a:t> de </a:t>
                      </a:r>
                      <a:r>
                        <a:rPr lang="en-US" sz="1600" b="1" baseline="0" dirty="0" err="1" smtClean="0"/>
                        <a:t>Estudios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Superiores</a:t>
                      </a:r>
                      <a:endParaRPr lang="en-US" sz="1600" b="1" dirty="0"/>
                    </a:p>
                  </a:txBody>
                  <a:tcPr marT="45725" marB="4572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111</a:t>
                      </a:r>
                      <a:endParaRPr lang="en-US" sz="1600" dirty="0"/>
                    </a:p>
                  </a:txBody>
                  <a:tcPr marT="45725" marB="4572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 marT="45725" marB="4572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T="45725" marB="4572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77+</a:t>
                      </a:r>
                    </a:p>
                    <a:p>
                      <a:endParaRPr lang="en-US" sz="1600" dirty="0"/>
                    </a:p>
                  </a:txBody>
                  <a:tcPr marT="45725" marB="45725">
                    <a:solidFill>
                      <a:srgbClr val="FFFFCC"/>
                    </a:solidFill>
                  </a:tcPr>
                </a:tc>
              </a:tr>
              <a:tr h="1103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 smtClean="0"/>
                        <a:t>Costos</a:t>
                      </a:r>
                      <a:r>
                        <a:rPr lang="en-US" sz="1600" b="1" baseline="0" dirty="0" smtClean="0"/>
                        <a:t> de </a:t>
                      </a:r>
                      <a:r>
                        <a:rPr lang="en-US" sz="1600" b="1" baseline="0" dirty="0" err="1" smtClean="0"/>
                        <a:t>colegiatura</a:t>
                      </a:r>
                      <a:endParaRPr lang="en-US" sz="1600" b="1" dirty="0" smtClean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$1,104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/año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  <a:p>
                      <a:pPr>
                        <a:spcBef>
                          <a:spcPts val="1800"/>
                        </a:spcBef>
                      </a:pPr>
                      <a:endParaRPr lang="en-US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$5,970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/año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$13,200 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/ año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600" b="1" dirty="0" smtClean="0"/>
                        <a:t>$6,000 - $50,000+ </a:t>
                      </a:r>
                      <a:r>
                        <a:rPr lang="en-US" sz="1600" dirty="0" smtClean="0"/>
                        <a:t>/ </a:t>
                      </a:r>
                      <a:r>
                        <a:rPr lang="en-US" sz="1600" dirty="0" err="1" smtClean="0"/>
                        <a:t>año</a:t>
                      </a:r>
                      <a:endParaRPr lang="en-US" sz="1600" dirty="0" smtClean="0"/>
                    </a:p>
                  </a:txBody>
                  <a:tcPr marT="45725" marB="45725"/>
                </a:tc>
              </a:tr>
              <a:tr h="1103856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Requisitos</a:t>
                      </a:r>
                      <a:r>
                        <a:rPr lang="en-US" sz="1600" b="1" baseline="0" dirty="0" smtClean="0"/>
                        <a:t> de </a:t>
                      </a:r>
                      <a:r>
                        <a:rPr lang="en-US" sz="1600" b="1" baseline="0" dirty="0" err="1" smtClean="0"/>
                        <a:t>Admisión</a:t>
                      </a:r>
                      <a:endParaRPr lang="en-US" sz="1600" b="1" dirty="0"/>
                    </a:p>
                  </a:txBody>
                  <a:tcPr marT="45725" marB="4572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 </a:t>
                      </a:r>
                      <a:r>
                        <a:rPr lang="en-US" sz="1600" dirty="0" err="1" smtClean="0"/>
                        <a:t>años</a:t>
                      </a:r>
                      <a:r>
                        <a:rPr lang="en-US" sz="1600" dirty="0" smtClean="0"/>
                        <a:t> o </a:t>
                      </a:r>
                      <a:r>
                        <a:rPr lang="en-US" sz="1600" dirty="0" err="1" smtClean="0"/>
                        <a:t>Graduado</a:t>
                      </a:r>
                      <a:r>
                        <a:rPr lang="en-US" sz="1600" baseline="0" dirty="0" smtClean="0"/>
                        <a:t> en</a:t>
                      </a:r>
                      <a:r>
                        <a:rPr lang="en-US" sz="1600" dirty="0" smtClean="0"/>
                        <a:t> la </a:t>
                      </a:r>
                      <a:r>
                        <a:rPr lang="en-US" sz="1600" dirty="0" err="1" smtClean="0"/>
                        <a:t>Preparatoria</a:t>
                      </a:r>
                      <a:endParaRPr lang="en-US" sz="1600" dirty="0"/>
                    </a:p>
                  </a:txBody>
                  <a:tcPr marT="45725" marB="4572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</a:t>
                      </a:r>
                      <a:r>
                        <a:rPr lang="en-US" sz="1600" baseline="0" dirty="0" smtClean="0"/>
                        <a:t> GPA min.</a:t>
                      </a:r>
                    </a:p>
                    <a:p>
                      <a:r>
                        <a:rPr lang="en-US" sz="1600" baseline="0" dirty="0" err="1" smtClean="0"/>
                        <a:t>Exámenes</a:t>
                      </a:r>
                      <a:r>
                        <a:rPr lang="en-US" sz="1600" baseline="0" dirty="0" smtClean="0"/>
                        <a:t> SAT o ACT</a:t>
                      </a:r>
                      <a:endParaRPr lang="en-US" sz="1600" dirty="0"/>
                    </a:p>
                  </a:txBody>
                  <a:tcPr marT="45725" marB="4572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 GPA min.</a:t>
                      </a:r>
                    </a:p>
                    <a:p>
                      <a:r>
                        <a:rPr lang="en-US" sz="1600" dirty="0" smtClean="0"/>
                        <a:t>SAT</a:t>
                      </a:r>
                      <a:r>
                        <a:rPr lang="en-US" sz="1600" baseline="0" dirty="0" smtClean="0"/>
                        <a:t> or ACT &amp;  </a:t>
                      </a:r>
                      <a:r>
                        <a:rPr lang="en-US" sz="1600" baseline="0" dirty="0" err="1" smtClean="0"/>
                        <a:t>Exámenes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Subject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Varía</a:t>
                      </a:r>
                      <a:endParaRPr lang="en-US" sz="1600" dirty="0"/>
                    </a:p>
                  </a:txBody>
                  <a:tcPr marT="45725" marB="45725">
                    <a:solidFill>
                      <a:srgbClr val="FFFFCC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se </a:t>
                      </a:r>
                      <a:r>
                        <a:rPr lang="en-US" sz="1600" dirty="0" err="1" smtClean="0"/>
                        <a:t>requiere</a:t>
                      </a:r>
                      <a:r>
                        <a:rPr lang="en-US" sz="1600" dirty="0" smtClean="0"/>
                        <a:t> GPA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endParaRPr lang="en-US" sz="1600" dirty="0"/>
                    </a:p>
                  </a:txBody>
                  <a:tcPr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Se </a:t>
                      </a:r>
                      <a:r>
                        <a:rPr lang="en-US" sz="1600" b="0" dirty="0" err="1" smtClean="0"/>
                        <a:t>espera</a:t>
                      </a:r>
                      <a:r>
                        <a:rPr lang="en-US" sz="1600" b="0" dirty="0" smtClean="0"/>
                        <a:t> un</a:t>
                      </a:r>
                    </a:p>
                    <a:p>
                      <a:r>
                        <a:rPr lang="en-US" sz="1600" b="1" dirty="0" smtClean="0"/>
                        <a:t>3.0 GPA </a:t>
                      </a:r>
                      <a:r>
                        <a:rPr lang="en-US" sz="1600" b="1" dirty="0" smtClean="0">
                          <a:sym typeface="Wingdings" panose="05000000000000000000" pitchFamily="2" charset="2"/>
                        </a:rPr>
                        <a:t></a:t>
                      </a:r>
                    </a:p>
                    <a:p>
                      <a:endParaRPr lang="en-US" sz="1600" dirty="0"/>
                    </a:p>
                  </a:txBody>
                  <a:tcPr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Se </a:t>
                      </a:r>
                      <a:r>
                        <a:rPr lang="en-US" sz="1600" b="0" dirty="0" err="1" smtClean="0"/>
                        <a:t>espera</a:t>
                      </a:r>
                      <a:r>
                        <a:rPr lang="en-US" sz="1600" b="0" dirty="0" smtClean="0"/>
                        <a:t> un</a:t>
                      </a:r>
                    </a:p>
                    <a:p>
                      <a:r>
                        <a:rPr lang="en-US" sz="1600" b="1" dirty="0" smtClean="0"/>
                        <a:t>3.5 GPA </a:t>
                      </a:r>
                      <a:r>
                        <a:rPr lang="en-US" sz="1600" b="1" dirty="0" smtClean="0">
                          <a:sym typeface="Wingdings" panose="05000000000000000000" pitchFamily="2" charset="2"/>
                        </a:rPr>
                        <a:t></a:t>
                      </a:r>
                      <a:endParaRPr lang="en-US" sz="1600" dirty="0"/>
                    </a:p>
                  </a:txBody>
                  <a:tcPr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Se </a:t>
                      </a:r>
                      <a:r>
                        <a:rPr lang="en-US" sz="1600" b="0" dirty="0" err="1" smtClean="0"/>
                        <a:t>espera</a:t>
                      </a:r>
                      <a:r>
                        <a:rPr lang="en-US" sz="1600" b="0" dirty="0" smtClean="0"/>
                        <a:t> un</a:t>
                      </a:r>
                    </a:p>
                    <a:p>
                      <a:r>
                        <a:rPr lang="en-US" sz="1600" b="1" dirty="0" smtClean="0"/>
                        <a:t>3.0 GPA </a:t>
                      </a:r>
                      <a:endParaRPr lang="en-US" sz="1600" dirty="0"/>
                    </a:p>
                  </a:txBody>
                  <a:tcPr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8019" y="5943600"/>
            <a:ext cx="466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*</a:t>
            </a:r>
            <a:r>
              <a:rPr lang="en-US" sz="1600" dirty="0" err="1" smtClean="0"/>
              <a:t>Basado</a:t>
            </a:r>
            <a:r>
              <a:rPr lang="en-US" sz="1600" dirty="0" smtClean="0"/>
              <a:t> en </a:t>
            </a:r>
            <a:r>
              <a:rPr lang="en-US" sz="1600" dirty="0" err="1" smtClean="0"/>
              <a:t>tasas</a:t>
            </a:r>
            <a:r>
              <a:rPr lang="en-US" sz="1600" dirty="0" smtClean="0"/>
              <a:t> de </a:t>
            </a:r>
            <a:r>
              <a:rPr lang="en-US" sz="1600" dirty="0" err="1" smtClean="0"/>
              <a:t>colegiaturas</a:t>
            </a:r>
            <a:r>
              <a:rPr lang="en-US" sz="1600" dirty="0" smtClean="0"/>
              <a:t> del 2015-2016.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06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0" y="639763"/>
            <a:ext cx="5295900" cy="549275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err="1" smtClean="0"/>
              <a:t>Recursos</a:t>
            </a:r>
            <a:r>
              <a:rPr lang="en-US" altLang="en-US" sz="4000" b="1" dirty="0" smtClean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828800"/>
            <a:ext cx="6096000" cy="4572000"/>
          </a:xfrm>
          <a:noFill/>
        </p:spPr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Aprende</a:t>
            </a:r>
            <a:r>
              <a:rPr lang="en-US" sz="32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cómo</a:t>
            </a:r>
            <a:r>
              <a:rPr lang="en-US" sz="32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hacer</a:t>
            </a:r>
            <a:r>
              <a:rPr lang="en-US" sz="32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</a:t>
            </a:r>
            <a:r>
              <a:rPr lang="en-US" sz="32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ir</a:t>
            </a:r>
            <a:r>
              <a:rPr lang="en-US" sz="32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la Universidad</a:t>
            </a:r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www.knowhow2go.org</a:t>
            </a:r>
          </a:p>
          <a:p>
            <a:pPr>
              <a:spcBef>
                <a:spcPts val="2400"/>
              </a:spcBef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Estudios</a:t>
            </a: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Superiores</a:t>
            </a:r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California (California Colleges)</a:t>
            </a:r>
            <a:r>
              <a:rPr lang="en-US" sz="2800" b="1" dirty="0" smtClean="0">
                <a:solidFill>
                  <a:schemeClr val="tx1"/>
                </a:solidFill>
                <a:latin typeface="Franklin Gothic Book" pitchFamily="34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Franklin Gothic Book" pitchFamily="34" charset="0"/>
              </a:rPr>
              <a:t>I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nvestiga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sobre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todas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las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instituciones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estudio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superior de California</a:t>
            </a:r>
            <a:endParaRPr lang="en-US" b="1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Franklin Gothic Book" pitchFamily="34" charset="0"/>
              </a:rPr>
              <a:t>    </a:t>
            </a:r>
            <a:r>
              <a:rPr lang="en-US" sz="2800" b="1" dirty="0" smtClean="0">
                <a:solidFill>
                  <a:srgbClr val="0000FF"/>
                </a:solidFill>
              </a:rPr>
              <a:t>www.californiacolleges.edu</a:t>
            </a:r>
          </a:p>
          <a:p>
            <a:pPr>
              <a:spcBef>
                <a:spcPts val="240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El </a:t>
            </a:r>
            <a:r>
              <a:rPr lang="en-US" sz="2800" b="1" dirty="0" err="1" smtClean="0">
                <a:solidFill>
                  <a:schemeClr val="tx1"/>
                </a:solidFill>
              </a:rPr>
              <a:t>Futuro</a:t>
            </a:r>
            <a:r>
              <a:rPr lang="en-US" sz="2800" b="1" dirty="0" smtClean="0">
                <a:solidFill>
                  <a:schemeClr val="tx1"/>
                </a:solidFill>
              </a:rPr>
              <a:t> de mi </a:t>
            </a:r>
            <a:r>
              <a:rPr lang="en-US" sz="2800" b="1" dirty="0" err="1" smtClean="0">
                <a:solidFill>
                  <a:schemeClr val="tx1"/>
                </a:solidFill>
              </a:rPr>
              <a:t>Hijo</a:t>
            </a:r>
            <a:r>
              <a:rPr lang="en-US" sz="2800" b="1" dirty="0" smtClean="0"/>
              <a:t>                                                       </a:t>
            </a:r>
            <a:r>
              <a:rPr lang="en-US" sz="2800" b="1" dirty="0">
                <a:solidFill>
                  <a:srgbClr val="0000FF"/>
                </a:solidFill>
              </a:rPr>
              <a:t>www.mychildsfuture.org </a:t>
            </a:r>
            <a:endParaRPr lang="en-US" sz="2800" u="sng" dirty="0">
              <a:solidFill>
                <a:srgbClr val="0000FF"/>
              </a:solidFill>
              <a:latin typeface="Franklin Gothic Book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3012" name="Picture 2" descr="C:\Users\Owner\AppData\Local\Microsoft\Windows\Temporary Internet Files\Content.IE5\7HUDJDJ1\MP9003092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9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39769">
            <a:off x="2451023" y="2608935"/>
            <a:ext cx="5650992" cy="191900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53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¿PREGUNTAS? </a:t>
            </a:r>
            <a:br>
              <a:rPr lang="en-US" sz="53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53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44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2588"/>
            <a:ext cx="3048000" cy="2513012"/>
          </a:xfrm>
          <a:noFill/>
        </p:spPr>
      </p:pic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657600"/>
            <a:ext cx="7633742" cy="2133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[</a:t>
            </a:r>
            <a:r>
              <a:rPr lang="en-US" altLang="en-US" dirty="0" err="1" smtClean="0">
                <a:solidFill>
                  <a:srgbClr val="FF0000"/>
                </a:solidFill>
              </a:rPr>
              <a:t>inserta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aquí</a:t>
            </a:r>
            <a:r>
              <a:rPr lang="en-US" altLang="en-US" dirty="0" smtClean="0">
                <a:solidFill>
                  <a:srgbClr val="FF0000"/>
                </a:solidFill>
              </a:rPr>
              <a:t> el </a:t>
            </a:r>
            <a:r>
              <a:rPr lang="en-US" altLang="en-US" dirty="0" err="1" smtClean="0">
                <a:solidFill>
                  <a:srgbClr val="FF0000"/>
                </a:solidFill>
              </a:rPr>
              <a:t>nombre</a:t>
            </a:r>
            <a:r>
              <a:rPr lang="en-US" altLang="en-US" dirty="0" smtClean="0">
                <a:solidFill>
                  <a:srgbClr val="FF0000"/>
                </a:solidFill>
              </a:rPr>
              <a:t> del </a:t>
            </a:r>
            <a:r>
              <a:rPr lang="en-US" altLang="en-US" dirty="0" err="1" smtClean="0">
                <a:solidFill>
                  <a:srgbClr val="FF0000"/>
                </a:solidFill>
              </a:rPr>
              <a:t>presentador</a:t>
            </a:r>
            <a:r>
              <a:rPr lang="en-US" altLang="en-US" dirty="0" smtClean="0">
                <a:solidFill>
                  <a:srgbClr val="FF0000"/>
                </a:solidFill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</a:rPr>
              <a:t>escuela</a:t>
            </a:r>
            <a:r>
              <a:rPr lang="en-US" altLang="en-US" dirty="0" smtClean="0">
                <a:solidFill>
                  <a:srgbClr val="FF0000"/>
                </a:solidFill>
              </a:rPr>
              <a:t> e </a:t>
            </a:r>
            <a:r>
              <a:rPr lang="en-US" altLang="en-US" dirty="0" err="1" smtClean="0">
                <a:solidFill>
                  <a:srgbClr val="FF0000"/>
                </a:solidFill>
              </a:rPr>
              <a:t>información</a:t>
            </a:r>
            <a:r>
              <a:rPr lang="en-US" altLang="en-US" dirty="0" smtClean="0">
                <a:solidFill>
                  <a:srgbClr val="FF0000"/>
                </a:solidFill>
              </a:rPr>
              <a:t> de </a:t>
            </a:r>
            <a:r>
              <a:rPr lang="en-US" altLang="en-US" smtClean="0">
                <a:solidFill>
                  <a:srgbClr val="FF0000"/>
                </a:solidFill>
              </a:rPr>
              <a:t>contacto]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9140000">
            <a:off x="551158" y="950852"/>
            <a:ext cx="4568882" cy="2042564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¿</a:t>
            </a:r>
            <a:r>
              <a:rPr lang="en-US" sz="4400" b="1" dirty="0" err="1" smtClean="0">
                <a:solidFill>
                  <a:schemeClr val="tx1"/>
                </a:solidFill>
              </a:rPr>
              <a:t>Aún</a:t>
            </a:r>
            <a:r>
              <a:rPr lang="en-US" sz="4400" b="1" dirty="0" smtClean="0">
                <a:solidFill>
                  <a:schemeClr val="tx1"/>
                </a:solidFill>
              </a:rPr>
              <a:t> vale la </a:t>
            </a:r>
            <a:r>
              <a:rPr lang="en-US" sz="4400" b="1" dirty="0" err="1" smtClean="0">
                <a:solidFill>
                  <a:schemeClr val="tx1"/>
                </a:solidFill>
              </a:rPr>
              <a:t>pena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ir</a:t>
            </a:r>
            <a:r>
              <a:rPr lang="en-US" sz="4400" b="1" dirty="0" smtClean="0">
                <a:solidFill>
                  <a:schemeClr val="tx1"/>
                </a:solidFill>
              </a:rPr>
              <a:t> a la </a:t>
            </a:r>
            <a:r>
              <a:rPr lang="en-US" sz="4400" b="1" dirty="0" err="1" smtClean="0">
                <a:solidFill>
                  <a:schemeClr val="tx1"/>
                </a:solidFill>
              </a:rPr>
              <a:t>universidad</a:t>
            </a:r>
            <a:r>
              <a:rPr lang="en-US" sz="4400" b="1" dirty="0" smtClean="0">
                <a:solidFill>
                  <a:schemeClr val="tx1"/>
                </a:solidFill>
              </a:rPr>
              <a:t>?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4495800"/>
            <a:ext cx="4343400" cy="1981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Para el </a:t>
            </a:r>
            <a:r>
              <a:rPr lang="en-US" altLang="en-US" dirty="0" err="1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año</a:t>
            </a:r>
            <a:r>
              <a:rPr lang="en-US" altLang="en-US" b="0" dirty="0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US" altLang="en-US" b="0" dirty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2020, </a:t>
            </a:r>
            <a:r>
              <a:rPr lang="en-US" altLang="en-US" b="0" dirty="0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el</a:t>
            </a:r>
          </a:p>
          <a:p>
            <a:pPr marL="0" indent="0">
              <a:buNone/>
            </a:pPr>
            <a:r>
              <a:rPr lang="en-US" altLang="en-US" sz="3600" b="0" dirty="0" smtClean="0">
                <a:solidFill>
                  <a:srgbClr val="FF0000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67</a:t>
            </a:r>
            <a:r>
              <a:rPr lang="en-US" altLang="en-US" sz="3600" b="0" dirty="0">
                <a:solidFill>
                  <a:srgbClr val="FF0000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% </a:t>
            </a:r>
            <a:r>
              <a:rPr lang="en-US" altLang="en-US" dirty="0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de los </a:t>
            </a:r>
            <a:r>
              <a:rPr lang="en-US" altLang="en-US" dirty="0" err="1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trabajos</a:t>
            </a:r>
            <a:r>
              <a:rPr lang="en-US" altLang="en-US" dirty="0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en </a:t>
            </a:r>
            <a:r>
              <a:rPr lang="en-US" altLang="en-US" b="0" dirty="0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California </a:t>
            </a:r>
            <a:r>
              <a:rPr lang="en-US" altLang="en-US" b="0" dirty="0" err="1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requerirán</a:t>
            </a:r>
            <a:r>
              <a:rPr lang="en-US" altLang="en-US" b="0" dirty="0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educación</a:t>
            </a:r>
            <a:r>
              <a:rPr lang="en-US" altLang="en-US" b="0" dirty="0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universitaria</a:t>
            </a:r>
            <a:r>
              <a:rPr lang="en-US" altLang="en-US" b="0" dirty="0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o </a:t>
            </a:r>
            <a:r>
              <a:rPr lang="en-US" altLang="en-US" b="0" dirty="0" err="1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certificación</a:t>
            </a:r>
            <a:r>
              <a:rPr lang="en-US" altLang="en-US" b="0" dirty="0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US" altLang="en-US" b="0" dirty="0" err="1" smtClean="0">
                <a:solidFill>
                  <a:schemeClr val="tx1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profesional</a:t>
            </a:r>
            <a:endParaRPr lang="en-US" altLang="en-US" b="0" dirty="0">
              <a:solidFill>
                <a:schemeClr val="tx1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18" y="880459"/>
            <a:ext cx="4377082" cy="51393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/>
          </p:cNvSpPr>
          <p:nvPr/>
        </p:nvSpPr>
        <p:spPr bwMode="auto">
          <a:xfrm>
            <a:off x="3401391" y="2359048"/>
            <a:ext cx="2192908" cy="47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5131" dirty="0">
                <a:solidFill>
                  <a:srgbClr val="E3192C"/>
                </a:solidFill>
                <a:latin typeface="Klinic Slab Bold" charset="0"/>
                <a:ea typeface="ＭＳ Ｐゴシック" charset="0"/>
                <a:cs typeface="Klinic Slab Bold" charset="0"/>
                <a:sym typeface="Klinic Slab Bold" charset="0"/>
              </a:rPr>
              <a:t>$1.34M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2435" y="773734"/>
            <a:ext cx="7299739" cy="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/>
          </p:cNvSpPr>
          <p:nvPr/>
        </p:nvSpPr>
        <p:spPr bwMode="auto">
          <a:xfrm>
            <a:off x="838200" y="140620"/>
            <a:ext cx="77773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b="1" dirty="0" smtClean="0">
                <a:latin typeface="Klinic Slab Bold" charset="0"/>
                <a:ea typeface="ＭＳ Ｐゴシック" charset="0"/>
                <a:cs typeface="Klinic Slab Bold" charset="0"/>
                <a:sym typeface="Klinic Slab Bold" charset="0"/>
              </a:rPr>
              <a:t>POR QUÉ IMPORTA LA UNIVERSIDAD Y LA CAPACITACIÓN PROFESIONAL</a:t>
            </a:r>
            <a:endParaRPr lang="en-US" sz="2400" b="1" dirty="0">
              <a:latin typeface="Klinic Slab Bold" charset="0"/>
              <a:ea typeface="ＭＳ Ｐゴシック" charset="0"/>
              <a:cs typeface="Klinic Slab Bold" charset="0"/>
              <a:sym typeface="Klinic Slab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9019" y="6324600"/>
            <a:ext cx="3048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124544"/>
            <a:ext cx="7929794" cy="569387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 algn="ctr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promedio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los </a:t>
            </a:r>
            <a:r>
              <a:rPr lang="en-US" sz="29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Estudiantes</a:t>
            </a:r>
            <a:r>
              <a:rPr lang="en-US" sz="29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Graduados</a:t>
            </a:r>
            <a:r>
              <a:rPr lang="en-US" sz="29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ganan</a:t>
            </a:r>
            <a:r>
              <a:rPr lang="en-US" sz="29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$1.34 </a:t>
            </a:r>
            <a:r>
              <a:rPr lang="en-US" sz="32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milliones</a:t>
            </a:r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sz="3200" b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á</a:t>
            </a:r>
            <a:r>
              <a:rPr lang="en-US" sz="320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32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dólares</a:t>
            </a:r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lo largo de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sus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vidas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en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comparación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con los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estudiantes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graduados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de la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secundaria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83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524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SALARIO </a:t>
            </a:r>
            <a:r>
              <a:rPr lang="en-US" sz="2400" b="1" dirty="0"/>
              <a:t>Y</a:t>
            </a:r>
            <a:r>
              <a:rPr lang="en-US" sz="2400" b="1" dirty="0" smtClean="0"/>
              <a:t> TASAS DE DESEMPLEO EN 2014</a:t>
            </a:r>
            <a:endParaRPr lang="en-US" sz="2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01078"/>
              </p:ext>
            </p:extLst>
          </p:nvPr>
        </p:nvGraphicFramePr>
        <p:xfrm>
          <a:off x="990600" y="762000"/>
          <a:ext cx="7620000" cy="480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103"/>
                <a:gridCol w="3661560"/>
                <a:gridCol w="1682337"/>
              </a:tblGrid>
              <a:tr h="7716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PAGA SEMANAL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NIVEL EDUCATIVO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TASAS DE DESEMPLEO</a:t>
                      </a:r>
                      <a:endParaRPr lang="en-US" sz="1600" dirty="0"/>
                    </a:p>
                  </a:txBody>
                  <a:tcPr/>
                </a:tc>
              </a:tr>
              <a:tr h="494099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$</a:t>
                      </a:r>
                      <a:r>
                        <a:rPr lang="en-US" sz="1600" smtClean="0"/>
                        <a:t>1,623 </a:t>
                      </a:r>
                      <a:r>
                        <a:rPr lang="en-US" sz="1600" dirty="0" err="1" smtClean="0"/>
                        <a:t>por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semana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Título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Profesional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ej</a:t>
                      </a:r>
                      <a:r>
                        <a:rPr lang="en-US" sz="1600" baseline="0" dirty="0" smtClean="0"/>
                        <a:t>.: doctor, </a:t>
                      </a:r>
                      <a:r>
                        <a:rPr lang="en-US" sz="1600" baseline="0" dirty="0" err="1" smtClean="0"/>
                        <a:t>abogado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1.7%</a:t>
                      </a:r>
                      <a:endParaRPr lang="en-US" sz="1600" dirty="0"/>
                    </a:p>
                  </a:txBody>
                  <a:tcPr/>
                </a:tc>
              </a:tr>
              <a:tr h="4940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</a:t>
                      </a:r>
                      <a:r>
                        <a:rPr lang="en-US" sz="1600" dirty="0" smtClean="0"/>
                        <a:t>1,730 </a:t>
                      </a:r>
                      <a:r>
                        <a:rPr lang="en-US" sz="1600" dirty="0" err="1" smtClean="0"/>
                        <a:t>por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semana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Título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dirty="0" err="1" smtClean="0"/>
                        <a:t>Doctorado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1.5%</a:t>
                      </a:r>
                      <a:endParaRPr lang="en-US" sz="1600" dirty="0"/>
                    </a:p>
                  </a:txBody>
                  <a:tcPr/>
                </a:tc>
              </a:tr>
              <a:tr h="4940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</a:t>
                      </a:r>
                      <a:r>
                        <a:rPr lang="en-US" sz="1600" dirty="0" smtClean="0"/>
                        <a:t>1,341 </a:t>
                      </a:r>
                      <a:r>
                        <a:rPr lang="en-US" sz="1600" dirty="0" err="1" smtClean="0"/>
                        <a:t>por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semana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Título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Maestria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2.4%</a:t>
                      </a:r>
                      <a:endParaRPr lang="en-US" sz="1600" dirty="0" smtClean="0"/>
                    </a:p>
                  </a:txBody>
                  <a:tcPr/>
                </a:tc>
              </a:tr>
              <a:tr h="4940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</a:t>
                      </a:r>
                      <a:r>
                        <a:rPr lang="en-US" sz="1600" dirty="0" smtClean="0"/>
                        <a:t>1,137 </a:t>
                      </a:r>
                      <a:r>
                        <a:rPr lang="en-US" sz="1600" dirty="0" err="1" smtClean="0"/>
                        <a:t>por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semana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Primera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Licenciatura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2.8%</a:t>
                      </a:r>
                      <a:endParaRPr lang="en-US" sz="1600" dirty="0"/>
                    </a:p>
                  </a:txBody>
                  <a:tcPr/>
                </a:tc>
              </a:tr>
              <a:tr h="4940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</a:t>
                      </a:r>
                      <a:r>
                        <a:rPr lang="en-US" sz="1600" dirty="0" smtClean="0"/>
                        <a:t>798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semana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Diplomatura</a:t>
                      </a:r>
                      <a:r>
                        <a:rPr lang="en-US" sz="1600" dirty="0" smtClean="0"/>
                        <a:t> o </a:t>
                      </a:r>
                      <a:r>
                        <a:rPr lang="en-US" sz="1600" dirty="0" err="1" smtClean="0"/>
                        <a:t>Título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Asociado</a:t>
                      </a:r>
                      <a:r>
                        <a:rPr lang="en-US" sz="1600" dirty="0" smtClean="0"/>
                        <a:t> (community college)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3.8%</a:t>
                      </a:r>
                      <a:endParaRPr lang="en-US" sz="1600" dirty="0"/>
                    </a:p>
                  </a:txBody>
                  <a:tcPr/>
                </a:tc>
              </a:tr>
              <a:tr h="4940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</a:t>
                      </a:r>
                      <a:r>
                        <a:rPr lang="en-US" sz="1600" dirty="0" smtClean="0"/>
                        <a:t>738 </a:t>
                      </a:r>
                      <a:r>
                        <a:rPr lang="en-US" sz="1600" dirty="0" err="1" smtClean="0"/>
                        <a:t>por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semana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Capacitación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Profesional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únicamente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/>
                </a:tc>
              </a:tr>
              <a:tr h="4940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</a:t>
                      </a:r>
                      <a:r>
                        <a:rPr lang="en-US" sz="1600" dirty="0" smtClean="0"/>
                        <a:t>678 </a:t>
                      </a:r>
                      <a:r>
                        <a:rPr lang="en-US" sz="1600" dirty="0" err="1" smtClean="0"/>
                        <a:t>por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semana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Diploma de </a:t>
                      </a:r>
                      <a:r>
                        <a:rPr lang="en-US" sz="1600" dirty="0" err="1" smtClean="0"/>
                        <a:t>Escuela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Secundaria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5.4%</a:t>
                      </a:r>
                      <a:endParaRPr lang="en-US" sz="1600" dirty="0"/>
                    </a:p>
                  </a:txBody>
                  <a:tcPr/>
                </a:tc>
              </a:tr>
              <a:tr h="4940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</a:t>
                      </a:r>
                      <a:r>
                        <a:rPr lang="en-US" sz="1600" dirty="0" smtClean="0"/>
                        <a:t>493 </a:t>
                      </a:r>
                      <a:r>
                        <a:rPr lang="en-US" sz="1600" dirty="0" err="1" smtClean="0"/>
                        <a:t>por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semana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Abandono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Escuela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Secundaria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6172200"/>
            <a:ext cx="7136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/>
              <a:t>* Data from U.S. Bureau of Labor Statistics, Learning and Earning Chart, June 15, 2015.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0832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9915" y="990600"/>
            <a:ext cx="2667000" cy="1279606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/>
              <a:t>COMO PADRE O TUTOR  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1676400" y="2342006"/>
            <a:ext cx="6034030" cy="28263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3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PUEDO HACER </a:t>
            </a:r>
          </a:p>
          <a:p>
            <a:pPr marL="0" indent="0" algn="ctr">
              <a:buNone/>
            </a:pPr>
            <a:r>
              <a:rPr lang="en-US" altLang="en-US" sz="3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HOY PARA AYUDAR </a:t>
            </a:r>
          </a:p>
          <a:p>
            <a:pPr marL="0" indent="0" algn="ctr">
              <a:buNone/>
            </a:pPr>
            <a:r>
              <a:rPr lang="en-US" altLang="en-US" sz="3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MI HIJO </a:t>
            </a:r>
          </a:p>
          <a:p>
            <a:pPr marL="0" indent="0" algn="ctr">
              <a:buNone/>
            </a:pPr>
            <a:r>
              <a:rPr lang="en-US" altLang="en-US" sz="3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PREPARARSE </a:t>
            </a:r>
          </a:p>
          <a:p>
            <a:pPr marL="0" indent="0" algn="ctr">
              <a:buNone/>
            </a:pPr>
            <a:r>
              <a:rPr lang="en-US" altLang="en-US" sz="3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</a:t>
            </a:r>
          </a:p>
          <a:p>
            <a:pPr marL="0" indent="0" algn="ctr">
              <a:buNone/>
            </a:pPr>
            <a:r>
              <a:rPr lang="en-US" altLang="en-US" sz="3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UNIVERSIDAD?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8252"/>
            <a:ext cx="2133600" cy="190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143500"/>
            <a:ext cx="2667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24384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4" y="4714875"/>
            <a:ext cx="226710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49275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ARMANDO EL SUEÑO DE IR A LA UNIVERSIDAD</a:t>
            </a:r>
            <a:endParaRPr lang="en-US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914400" y="1371600"/>
            <a:ext cx="7749073" cy="5334001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569913" lvl="1" indent="-171450" eaLnBrk="1" hangingPunct="1">
              <a:lnSpc>
                <a:spcPct val="100000"/>
              </a:lnSpc>
              <a:spcBef>
                <a:spcPts val="2400"/>
              </a:spcBef>
              <a:buClr>
                <a:schemeClr val="hlink"/>
              </a:buClr>
              <a:defRPr/>
            </a:pPr>
            <a:r>
              <a:rPr lang="en-US" sz="2800" b="1" dirty="0" smtClean="0">
                <a:latin typeface="Calibri" pitchFamily="34" charset="0"/>
              </a:rPr>
              <a:t> 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Visita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los Campus de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las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Universidades</a:t>
            </a:r>
            <a:endParaRPr lang="en-US" sz="3000" b="1" dirty="0">
              <a:solidFill>
                <a:schemeClr val="tx1"/>
              </a:solidFill>
              <a:latin typeface="Calibri" pitchFamily="34" charset="0"/>
            </a:endParaRPr>
          </a:p>
          <a:p>
            <a:pPr marL="741363" lvl="1" indent="-342900" eaLnBrk="1" hangingPunct="1">
              <a:lnSpc>
                <a:spcPct val="100000"/>
              </a:lnSpc>
              <a:spcBef>
                <a:spcPts val="2400"/>
              </a:spcBef>
              <a:buClr>
                <a:schemeClr val="hlink"/>
              </a:buClr>
              <a:defRPr/>
            </a:pP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Celebra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los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logros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académicos</a:t>
            </a:r>
            <a:endParaRPr lang="en-US" sz="3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41363" lvl="1" indent="-342900" eaLnBrk="1" hangingPunct="1">
              <a:lnSpc>
                <a:spcPct val="100000"/>
              </a:lnSpc>
              <a:spcBef>
                <a:spcPts val="2400"/>
              </a:spcBef>
              <a:buClr>
                <a:schemeClr val="hlink"/>
              </a:buClr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Cuando </a:t>
            </a:r>
            <a:r>
              <a:rPr lang="en-US" sz="3000" b="1" dirty="0" err="1">
                <a:solidFill>
                  <a:schemeClr val="tx1"/>
                </a:solidFill>
                <a:latin typeface="Calibri" pitchFamily="34" charset="0"/>
              </a:rPr>
              <a:t>t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u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hijo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demuestra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interés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–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aliéntalo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y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muéstrale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cómo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sus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intereses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estan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relacionados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con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diferentes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estudios</a:t>
            </a:r>
            <a:endParaRPr lang="en-US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41363" lvl="1" indent="-342900" eaLnBrk="1" hangingPunct="1">
              <a:lnSpc>
                <a:spcPct val="100000"/>
              </a:lnSpc>
              <a:spcBef>
                <a:spcPts val="2400"/>
              </a:spcBef>
              <a:buClr>
                <a:schemeClr val="hlink"/>
              </a:buClr>
              <a:defRPr/>
            </a:pP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Habla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las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fortalezas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y los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talentos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tu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hijo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y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relaciónalo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con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posibles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Calibri" pitchFamily="34" charset="0"/>
              </a:rPr>
              <a:t>carreras</a:t>
            </a:r>
            <a:endParaRPr lang="en-US" sz="3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41363" lvl="1" indent="-342900" eaLnBrk="1" hangingPunct="1">
              <a:lnSpc>
                <a:spcPct val="100000"/>
              </a:lnSpc>
              <a:spcBef>
                <a:spcPts val="2400"/>
              </a:spcBef>
              <a:buClr>
                <a:schemeClr val="hlink"/>
              </a:buClr>
              <a:defRPr/>
            </a:pP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Háblale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tu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hijo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cómo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el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estudio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puede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ayudarlo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en el </a:t>
            </a:r>
            <a:r>
              <a:rPr lang="en-US" sz="3000" b="1" dirty="0" err="1" smtClean="0">
                <a:solidFill>
                  <a:schemeClr val="tx1"/>
                </a:solidFill>
                <a:latin typeface="Calibri" pitchFamily="34" charset="0"/>
              </a:rPr>
              <a:t>futuro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ESTABLECE EXPECTATIVAS ALTAS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914401" y="1371600"/>
            <a:ext cx="7620000" cy="51816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eaLnBrk="1" hangingPunct="1">
              <a:spcBef>
                <a:spcPts val="36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Ponte la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expectativa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que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tu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hijo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u="sng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VA A IR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a la Universidad y/o a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prepararse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para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una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carrera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profesional</a:t>
            </a:r>
            <a:endParaRPr lang="en-US" altLang="en-US" sz="2800" dirty="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600"/>
              </a:spcBef>
            </a:pP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Cuanto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antes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empieces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a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hablar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sobre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el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estudio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las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carreras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¡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mejor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!</a:t>
            </a:r>
            <a:endParaRPr lang="en-US" altLang="en-US" sz="2800" dirty="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600"/>
              </a:spcBef>
            </a:pP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¡Ten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expectativas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altas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! Los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niños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vivirán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por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ENCIMA o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por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DEBAJO de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tus</a:t>
            </a:r>
            <a:r>
              <a:rPr lang="en-US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expectativas</a:t>
            </a:r>
            <a:endParaRPr lang="en-US" altLang="en-US" sz="2800" dirty="0" smtClean="0">
              <a:solidFill>
                <a:schemeClr val="bg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3600" y="1828800"/>
            <a:ext cx="5181600" cy="3245012"/>
          </a:xfrm>
        </p:spPr>
        <p:txBody>
          <a:bodyPr/>
          <a:lstStyle/>
          <a:p>
            <a:r>
              <a:rPr lang="en-US" sz="4800" dirty="0" smtClean="0"/>
              <a:t>¿</a:t>
            </a:r>
            <a:r>
              <a:rPr lang="en-US" sz="4800" dirty="0" err="1" smtClean="0"/>
              <a:t>Cómo</a:t>
            </a:r>
            <a:r>
              <a:rPr lang="en-US" sz="4800" dirty="0" smtClean="0"/>
              <a:t> </a:t>
            </a:r>
            <a:r>
              <a:rPr lang="en-US" sz="4800" dirty="0" err="1" smtClean="0"/>
              <a:t>alentar</a:t>
            </a:r>
            <a:r>
              <a:rPr lang="en-US" sz="4800" dirty="0" smtClean="0"/>
              <a:t> el </a:t>
            </a:r>
            <a:r>
              <a:rPr lang="en-US" sz="4800" dirty="0" err="1" smtClean="0"/>
              <a:t>estudio</a:t>
            </a:r>
            <a:r>
              <a:rPr lang="en-US" sz="4800" dirty="0" smtClean="0"/>
              <a:t> SUPERIOR </a:t>
            </a:r>
            <a:r>
              <a:rPr lang="en-US" sz="4800" dirty="0" err="1" smtClean="0"/>
              <a:t>desde</a:t>
            </a:r>
            <a:r>
              <a:rPr lang="en-US" sz="4800" dirty="0" smtClean="0"/>
              <a:t> casa?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OTROS PADRES COMPARTEN SUS IDEAS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042374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37274732CAB4287CAD85A51E742BC" ma:contentTypeVersion="1" ma:contentTypeDescription="Create a new document." ma:contentTypeScope="" ma:versionID="fe6c02debac7ed6d76773f27d59e05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89C581-C055-4B68-B855-DCBD8A008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1BB312-F7A7-4330-9E34-D6AEA726C3DB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6B6097F-F525-4A53-BBE8-D4329C1EDF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8026</TotalTime>
  <Words>1540</Words>
  <Application>Microsoft Office PowerPoint</Application>
  <PresentationFormat>On-screen Show (4:3)</PresentationFormat>
  <Paragraphs>210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ＭＳ Ｐゴシック</vt:lpstr>
      <vt:lpstr>Agency FB</vt:lpstr>
      <vt:lpstr>Aharoni</vt:lpstr>
      <vt:lpstr>Arial</vt:lpstr>
      <vt:lpstr>Berlin Sans FB</vt:lpstr>
      <vt:lpstr>Calibri</vt:lpstr>
      <vt:lpstr>Calisto MT</vt:lpstr>
      <vt:lpstr>Comic Sans MS</vt:lpstr>
      <vt:lpstr>Franklin Gothic Book</vt:lpstr>
      <vt:lpstr>Gill Sans MT</vt:lpstr>
      <vt:lpstr>Impact</vt:lpstr>
      <vt:lpstr>Klinic Slab Bold</vt:lpstr>
      <vt:lpstr>Lucida Sans</vt:lpstr>
      <vt:lpstr>Mission Gothic Light</vt:lpstr>
      <vt:lpstr>Trebuchet MS</vt:lpstr>
      <vt:lpstr>Wingdings</vt:lpstr>
      <vt:lpstr>Badge</vt:lpstr>
      <vt:lpstr>OJALA MI HIJO ALCANCE SUS SUEÑOS  MEDIANTE EL ESTUDIO</vt:lpstr>
      <vt:lpstr>TEMAS</vt:lpstr>
      <vt:lpstr>¿Aún vale la pena ir a la universidad?</vt:lpstr>
      <vt:lpstr>PowerPoint Presentation</vt:lpstr>
      <vt:lpstr>PowerPoint Presentation</vt:lpstr>
      <vt:lpstr>COMO PADRE O TUTOR   </vt:lpstr>
      <vt:lpstr>ARMANDO EL SUEÑO DE IR A LA UNIVERSIDAD</vt:lpstr>
      <vt:lpstr>ESTABLECE EXPECTATIVAS ALTAS</vt:lpstr>
      <vt:lpstr>¿Cómo alentar el estudio SUPERIOR desde casa?</vt:lpstr>
      <vt:lpstr>PowerPoint Presentation</vt:lpstr>
      <vt:lpstr>BUENOS HÁBITOS HOY  =  ÉXITO ACADÉMICO EN EL FUTURO</vt:lpstr>
      <vt:lpstr>Éxito eSColar</vt:lpstr>
      <vt:lpstr>AYUDA ECONÓMICA, BECAS DE ESTUDIO Y AHORROS PARA LA UNIVERSIDAD </vt:lpstr>
      <vt:lpstr>AYUDA ECONÓMICA Y BECAS DE ESTUDIO </vt:lpstr>
      <vt:lpstr>BECAS DE ESTUDIO</vt:lpstr>
      <vt:lpstr>EJEMPLO DE UN PLAN DE AHORROS</vt:lpstr>
      <vt:lpstr>¿PREGUNTAS ACERCA DE AYUDA ECONÓMICA O BECAS?</vt:lpstr>
      <vt:lpstr>SISTEMA  DE ESTUDIOS SUPERIORES  EN  CALIFORNIA</vt:lpstr>
      <vt:lpstr>PowerPoint Presentation</vt:lpstr>
      <vt:lpstr>PowerPoint Presentation</vt:lpstr>
      <vt:lpstr>SISTEMA UNIVERSITARIO</vt:lpstr>
      <vt:lpstr>Recursos online</vt:lpstr>
      <vt:lpstr>    ¿PREGUNTAS?  </vt:lpstr>
      <vt:lpstr>PowerPoint Presentation</vt:lpstr>
    </vt:vector>
  </TitlesOfParts>
  <Company>SUHSD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College Making It Happen</dc:title>
  <dc:creator>Chancery Workstation</dc:creator>
  <cp:lastModifiedBy>Karen Vernon</cp:lastModifiedBy>
  <cp:revision>230</cp:revision>
  <cp:lastPrinted>2015-12-17T20:22:54Z</cp:lastPrinted>
  <dcterms:created xsi:type="dcterms:W3CDTF">2009-01-30T19:05:25Z</dcterms:created>
  <dcterms:modified xsi:type="dcterms:W3CDTF">2016-12-19T22:05:49Z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TC102862161033</vt:lpwstr>
  </property>
</Properties>
</file>